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3"/>
  </p:notesMasterIdLst>
  <p:handoutMasterIdLst>
    <p:handoutMasterId r:id="rId84"/>
  </p:handoutMasterIdLst>
  <p:sldIdLst>
    <p:sldId id="453" r:id="rId2"/>
    <p:sldId id="441" r:id="rId3"/>
    <p:sldId id="419" r:id="rId4"/>
    <p:sldId id="414" r:id="rId5"/>
    <p:sldId id="397" r:id="rId6"/>
    <p:sldId id="398" r:id="rId7"/>
    <p:sldId id="399" r:id="rId8"/>
    <p:sldId id="400" r:id="rId9"/>
    <p:sldId id="401" r:id="rId10"/>
    <p:sldId id="402" r:id="rId11"/>
    <p:sldId id="403" r:id="rId12"/>
    <p:sldId id="418" r:id="rId13"/>
    <p:sldId id="359" r:id="rId14"/>
    <p:sldId id="415" r:id="rId15"/>
    <p:sldId id="364" r:id="rId16"/>
    <p:sldId id="354" r:id="rId17"/>
    <p:sldId id="355" r:id="rId18"/>
    <p:sldId id="356" r:id="rId19"/>
    <p:sldId id="357" r:id="rId20"/>
    <p:sldId id="366" r:id="rId21"/>
    <p:sldId id="448" r:id="rId22"/>
    <p:sldId id="444" r:id="rId23"/>
    <p:sldId id="445" r:id="rId24"/>
    <p:sldId id="447" r:id="rId25"/>
    <p:sldId id="367" r:id="rId26"/>
    <p:sldId id="376" r:id="rId27"/>
    <p:sldId id="451" r:id="rId28"/>
    <p:sldId id="446" r:id="rId29"/>
    <p:sldId id="370" r:id="rId30"/>
    <p:sldId id="371" r:id="rId31"/>
    <p:sldId id="396" r:id="rId32"/>
    <p:sldId id="372" r:id="rId33"/>
    <p:sldId id="377" r:id="rId34"/>
    <p:sldId id="369" r:id="rId35"/>
    <p:sldId id="373" r:id="rId36"/>
    <p:sldId id="374" r:id="rId37"/>
    <p:sldId id="375" r:id="rId38"/>
    <p:sldId id="431" r:id="rId39"/>
    <p:sldId id="429" r:id="rId40"/>
    <p:sldId id="425" r:id="rId41"/>
    <p:sldId id="378" r:id="rId42"/>
    <p:sldId id="385" r:id="rId43"/>
    <p:sldId id="437" r:id="rId44"/>
    <p:sldId id="379" r:id="rId45"/>
    <p:sldId id="380" r:id="rId46"/>
    <p:sldId id="435" r:id="rId47"/>
    <p:sldId id="436" r:id="rId48"/>
    <p:sldId id="381" r:id="rId49"/>
    <p:sldId id="452" r:id="rId50"/>
    <p:sldId id="454" r:id="rId51"/>
    <p:sldId id="412" r:id="rId52"/>
    <p:sldId id="427" r:id="rId53"/>
    <p:sldId id="423" r:id="rId54"/>
    <p:sldId id="386" r:id="rId55"/>
    <p:sldId id="432" r:id="rId56"/>
    <p:sldId id="440" r:id="rId57"/>
    <p:sldId id="439" r:id="rId58"/>
    <p:sldId id="387" r:id="rId59"/>
    <p:sldId id="388" r:id="rId60"/>
    <p:sldId id="389" r:id="rId61"/>
    <p:sldId id="410" r:id="rId62"/>
    <p:sldId id="426" r:id="rId63"/>
    <p:sldId id="443" r:id="rId64"/>
    <p:sldId id="390" r:id="rId65"/>
    <p:sldId id="391" r:id="rId66"/>
    <p:sldId id="422" r:id="rId67"/>
    <p:sldId id="421" r:id="rId68"/>
    <p:sldId id="430" r:id="rId69"/>
    <p:sldId id="392" r:id="rId70"/>
    <p:sldId id="413" r:id="rId71"/>
    <p:sldId id="407" r:id="rId72"/>
    <p:sldId id="417" r:id="rId73"/>
    <p:sldId id="416" r:id="rId74"/>
    <p:sldId id="408" r:id="rId75"/>
    <p:sldId id="428" r:id="rId76"/>
    <p:sldId id="434" r:id="rId77"/>
    <p:sldId id="433" r:id="rId78"/>
    <p:sldId id="438" r:id="rId79"/>
    <p:sldId id="409" r:id="rId80"/>
    <p:sldId id="442" r:id="rId81"/>
    <p:sldId id="449" r:id="rId8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Campos" initials="EC" lastIdx="1" clrIdx="0">
    <p:extLst>
      <p:ext uri="{19B8F6BF-5375-455C-9EA6-DF929625EA0E}">
        <p15:presenceInfo xmlns:p15="http://schemas.microsoft.com/office/powerpoint/2012/main" userId="52796697d2730a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90034"/>
  </p:normalViewPr>
  <p:slideViewPr>
    <p:cSldViewPr>
      <p:cViewPr varScale="1">
        <p:scale>
          <a:sx n="91" d="100"/>
          <a:sy n="91" d="100"/>
        </p:scale>
        <p:origin x="1136" y="18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Workbook1"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650810173830599"/>
          <c:w val="0.87346708223972003"/>
          <c:h val="0.76798255172887797"/>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c:ext xmlns:c16="http://schemas.microsoft.com/office/drawing/2014/chart" uri="{C3380CC4-5D6E-409C-BE32-E72D297353CC}">
                <c16:uniqueId val="{00000001-FAB0-584B-BE77-D2509F143B1A}"/>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2-FAB0-584B-BE77-D2509F143B1A}"/>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7703-1B43-B3DA-086BCA41388D}"/>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7703-1B43-B3DA-086BCA41388D}"/>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7703-1B43-B3DA-086BCA41388D}"/>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7703-1B43-B3DA-086BCA41388D}"/>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7703-1B43-B3DA-086BCA41388D}"/>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7703-1B43-B3DA-086BCA41388D}"/>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7703-1B43-B3DA-086BCA41388D}"/>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1.03838582677165E-3"/>
          <c:y val="0.22287405422564599"/>
          <c:w val="0.881800415573053"/>
          <c:h val="0.77536213238510499"/>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1-0822-F047-B5E0-9D9CD9034500}"/>
              </c:ext>
            </c:extLst>
          </c:dPt>
          <c:dPt>
            <c:idx val="2"/>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3-0822-F047-B5E0-9D9CD9034500}"/>
              </c:ext>
            </c:extLst>
          </c:dPt>
          <c:dPt>
            <c:idx val="3"/>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5-0822-F047-B5E0-9D9CD9034500}"/>
              </c:ext>
            </c:extLst>
          </c:dPt>
          <c:dPt>
            <c:idx val="4"/>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7-0822-F047-B5E0-9D9CD9034500}"/>
              </c:ext>
            </c:extLst>
          </c:dPt>
          <c:dPt>
            <c:idx val="5"/>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9-0822-F047-B5E0-9D9CD9034500}"/>
              </c:ext>
            </c:extLst>
          </c:dPt>
          <c:dPt>
            <c:idx val="6"/>
            <c:bubble3D val="0"/>
            <c:spPr>
              <a:gradFill flip="none" rotWithShape="1">
                <a:gsLst>
                  <a:gs pos="0">
                    <a:srgbClr val="0000FF"/>
                  </a:gs>
                  <a:gs pos="100000">
                    <a:srgbClr val="FFFFFF"/>
                  </a:gs>
                </a:gsLst>
                <a:lin ang="0" scaled="1"/>
                <a:tileRect/>
              </a:gradFill>
            </c:spPr>
            <c:extLst>
              <c:ext xmlns:c16="http://schemas.microsoft.com/office/drawing/2014/chart" uri="{C3380CC4-5D6E-409C-BE32-E72D297353CC}">
                <c16:uniqueId val="{0000000B-0822-F047-B5E0-9D9CD903450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c:v>
                </c:pt>
                <c:pt idx="1">
                  <c:v>20</c:v>
                </c:pt>
                <c:pt idx="2">
                  <c:v>15</c:v>
                </c:pt>
                <c:pt idx="3">
                  <c:v>20</c:v>
                </c:pt>
                <c:pt idx="4">
                  <c:v>20</c:v>
                </c:pt>
                <c:pt idx="5">
                  <c:v>20</c:v>
                </c:pt>
                <c:pt idx="6">
                  <c:v>5</c:v>
                </c:pt>
                <c:pt idx="7">
                  <c:v>15</c:v>
                </c:pt>
                <c:pt idx="8">
                  <c:v>10</c:v>
                </c:pt>
                <c:pt idx="9">
                  <c:v>10</c:v>
                </c:pt>
                <c:pt idx="10">
                  <c:v>5</c:v>
                </c:pt>
                <c:pt idx="11">
                  <c:v>15</c:v>
                </c:pt>
              </c:numCache>
            </c:numRef>
          </c:val>
          <c:extLst>
            <c:ext xmlns:c16="http://schemas.microsoft.com/office/drawing/2014/chart" uri="{C3380CC4-5D6E-409C-BE32-E72D297353CC}">
              <c16:uniqueId val="{0000000C-0822-F047-B5E0-9D9CD903450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8-08-17T16:01:45.895" idx="1">
    <p:pos x="2929" y="84"/>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8/20/18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Bootstrap:Algebra</a:t>
            </a:r>
            <a:r>
              <a:rPr lang="en-US" dirty="0"/>
              <a:t> Playlist - </a:t>
            </a:r>
            <a:r>
              <a:rPr lang="en-US" dirty="0" err="1"/>
              <a:t>spoti.fi</a:t>
            </a:r>
            <a:r>
              <a:rPr lang="en-US" dirty="0"/>
              <a:t>/</a:t>
            </a:r>
            <a:r>
              <a:rPr lang="en-US" dirty="0" err="1"/>
              <a:t>BootstrapAlgebra</a:t>
            </a:r>
            <a:endParaRPr lang="en-US" dirty="0"/>
          </a:p>
          <a:p>
            <a:r>
              <a:rPr lang="en-US" dirty="0"/>
              <a:t>General PD Playlist of Feel Good Music - </a:t>
            </a:r>
            <a:r>
              <a:rPr lang="en-US" dirty="0" err="1"/>
              <a:t>spoti.fi</a:t>
            </a:r>
            <a:r>
              <a:rPr lang="en-US" dirty="0"/>
              <a:t>/</a:t>
            </a:r>
            <a:r>
              <a:rPr lang="en-US"/>
              <a:t>PresoMusic</a:t>
            </a:r>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1</a:t>
            </a:fld>
            <a:endParaRPr lang="en-US" altLang="en-US"/>
          </a:p>
        </p:txBody>
      </p:sp>
    </p:spTree>
    <p:extLst>
      <p:ext uri="{BB962C8B-B14F-4D97-AF65-F5344CB8AC3E}">
        <p14:creationId xmlns:p14="http://schemas.microsoft.com/office/powerpoint/2010/main" val="74280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-Programming as a tool to teach math isn’t a new</a:t>
            </a:r>
            <a:r>
              <a:rPr lang="en-US" altLang="en-US" baseline="0" dirty="0">
                <a:latin typeface="Arial" charset="0"/>
                <a:ea typeface="ＭＳ Ｐゴシック" charset="-128"/>
              </a:rPr>
              <a:t> idea</a:t>
            </a:r>
            <a:endParaRPr lang="en-US" altLang="en-US" dirty="0">
              <a:latin typeface="Arial" charset="0"/>
              <a:ea typeface="ＭＳ Ｐゴシック" charset="-128"/>
            </a:endParaRPr>
          </a:p>
          <a:p>
            <a:r>
              <a:rPr lang="en-US" altLang="en-US" dirty="0">
                <a:latin typeface="Arial" charset="0"/>
                <a:ea typeface="ＭＳ Ｐゴシック" charset="-128"/>
              </a:rPr>
              <a:t>-1960 </a:t>
            </a:r>
            <a:r>
              <a:rPr lang="en-US" altLang="en-US" dirty="0" err="1">
                <a:latin typeface="Arial" charset="0"/>
                <a:ea typeface="ＭＳ Ｐゴシック" charset="-128"/>
              </a:rPr>
              <a:t>Seymore</a:t>
            </a:r>
            <a:r>
              <a:rPr lang="en-US" altLang="en-US" baseline="0" dirty="0">
                <a:latin typeface="Arial" charset="0"/>
                <a:ea typeface="ＭＳ Ｐゴシック" charset="-128"/>
              </a:rPr>
              <a:t> </a:t>
            </a:r>
            <a:r>
              <a:rPr lang="en-US" altLang="en-US" baseline="0" dirty="0" err="1">
                <a:latin typeface="Arial" charset="0"/>
                <a:ea typeface="ＭＳ Ｐゴシック" charset="-128"/>
              </a:rPr>
              <a:t>Papert</a:t>
            </a:r>
            <a:r>
              <a:rPr lang="en-US" altLang="en-US" baseline="0" dirty="0">
                <a:latin typeface="Arial" charset="0"/>
                <a:ea typeface="ＭＳ Ｐゴシック" charset="-128"/>
              </a:rPr>
              <a:t> published paper on Logo, a programming language developed for children</a:t>
            </a:r>
          </a:p>
          <a:p>
            <a:r>
              <a:rPr lang="en-US" altLang="en-US" baseline="0" dirty="0">
                <a:latin typeface="Arial" charset="0"/>
                <a:ea typeface="ＭＳ Ｐゴシック" charset="-128"/>
              </a:rPr>
              <a:t>-Programming has functions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kind of teacher is usually teaching the C++ or python class in high school? What department are they in? Most likely math.</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problem solved! We have all these teaching languages, and now every kid is passing algebra with flying colors!</a:t>
            </a:r>
            <a:r>
              <a:rPr lang="en-US" altLang="en-US" dirty="0">
                <a:latin typeface="Arial" charset="0"/>
                <a:ea typeface="ＭＳ Ｐゴシック" charset="-128"/>
              </a:rPr>
              <a:t>(sarcasm)</a:t>
            </a:r>
          </a:p>
          <a:p>
            <a:endParaRPr lang="en-US" altLang="en-US" dirty="0">
              <a:latin typeface="Arial" charset="0"/>
              <a:ea typeface="ＭＳ Ｐゴシック" charset="-128"/>
            </a:endParaRPr>
          </a:p>
          <a:p>
            <a:r>
              <a:rPr lang="en-US" altLang="en-US" dirty="0">
                <a:latin typeface="Arial" charset="0"/>
                <a:ea typeface="ＭＳ Ｐゴシック" charset="-128"/>
              </a:rPr>
              <a:t>Which</a:t>
            </a:r>
            <a:r>
              <a:rPr lang="en-US" altLang="en-US" baseline="0" dirty="0">
                <a:latin typeface="Arial" charset="0"/>
                <a:ea typeface="ＭＳ Ｐゴシック" charset="-128"/>
              </a:rPr>
              <a:t> of these is the BEST language?</a:t>
            </a:r>
            <a:endParaRPr lang="en-US" altLang="en-US" dirty="0">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11</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Dubinsky 1992, 1995</a:t>
            </a:r>
          </a:p>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Programming doesn’t always equal math.</a:t>
            </a:r>
          </a:p>
          <a:p>
            <a:pPr marL="171450" indent="-171450">
              <a:buFontTx/>
              <a:buChar char="-"/>
            </a:pPr>
            <a:r>
              <a:rPr lang="en-US" altLang="en-US" dirty="0">
                <a:latin typeface="Arial" charset="0"/>
                <a:ea typeface="ＭＳ Ｐゴシック" charset="-128"/>
              </a:rPr>
              <a:t>Different</a:t>
            </a:r>
            <a:r>
              <a:rPr lang="en-US" altLang="en-US" baseline="0" dirty="0">
                <a:latin typeface="Arial" charset="0"/>
                <a:ea typeface="ＭＳ Ｐゴシック" charset="-128"/>
              </a:rPr>
              <a:t> languages have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“variables”, they behave very differently from functions and variables in algebra.</a:t>
            </a:r>
          </a:p>
          <a:p>
            <a:pPr marL="171450" indent="-171450">
              <a:buFontTx/>
              <a:buChar char="-"/>
            </a:pPr>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teach Algebra, it’s important to choose an Algebraic language</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numbers but don’t behave like numbers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variables but don’t behave like variables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In different languages, there are things that look like functions but don’t behave like functions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IMPORTANT to role play ’foo’</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(1/x) * x = 1 ]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a basic expression. Math teachers: is this correct? (Assuming x is not 0.) Of course. But in Python, it doesn’t evaluate to 1, it evaluates to 0! In JavaScript, this evaluates to 0.99999. That’s not mathematical! This is because these languages don’t use numbers. They use floats,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or doubles: things that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look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like numbers, but behave very differently. Things get even weirder when we add in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[x = x + 2]</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Most introductory programming textbook will have a program like this. On the first line I create a value called x, and set it equal to 10. On the second line, I set the value of x to x+2. What is the value of x when the program terminates?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Right, 12! You can write this program in almost any language, and it’s perfectly fine code, but If a student of yours writes this on a math assignment, what's the issue? That kid needs some serious help. That’s because x here isn’t a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variable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it’s a place in memory, that can be changed and re-set, unlike variables in math. This issue gets even crazier when we talk about variables!</a:t>
            </a:r>
            <a:endParaRPr lang="en-US" b="0" dirty="0">
              <a:effectLst/>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[foo example]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Here’s some pseudocode: On the first line, I’ve created a value called foo, and set it equal to 0. On the second line I have a function called f, which takes in a variable called x, and totally ignores it. Instead, it just returns foo, incremented by one each time the function runs. In Bootstrap, as a way to make functions concrete and connected for students, we like to have kids act out functions, and that’s what I’d like to do now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[take 2 volunteers: foo, and f. foo’s initial value is 0, and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evrry</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time you call f with some number, they’ll point to foo and say “increment”. Foo adds one to his/her current value, and repeats it back to f. Go through f(1), f(2), f(3), then f(3) again, and f(3) again. Thank volunteers.]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happened there? Math teachers, are you kind of uncomfortable right now? Is f a function? No! It doesn’t pass the vertical line test! It’s OK for you to feel uncomfortable with this, or even angry: functions, variables: you had these words first!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But what's going on here is that the words functions and variables mean different things for programmers and math teachers. I don’t want you to leave here today thinking that I said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Javascript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bad”, or “Python is bad”: These languages are definitely valuable, depending on what you’re trying to do. However, these languages aren’t mathematical. Just because a language has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functions, and things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called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variables, doesn’t mean that they behave like algebra. And if a student is struggling with functions and variables in their algebra class, and you show them functions and variables in programming, things called the same but with very different meanings, it probably won't help, and it might even make the problem worse.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 is this telling us?  if you're using programming to teach math, using a mathematical programming language is crucial. However, as teachers, we know that a great software tool isn't enough. You also need a curriculum, assignments, a final project, exit slips, etc. And that's where Bootstrap comes in.</a:t>
            </a:r>
            <a:endParaRPr lang="en-US" b="0" dirty="0">
              <a:effectLst/>
            </a:endParaRPr>
          </a:p>
          <a:p>
            <a:endParaRPr lang="en-US" dirty="0"/>
          </a:p>
          <a:p>
            <a:r>
              <a:rPr lang="en-US" u="sng" dirty="0"/>
              <a:t>PURPOSEFUL MISTAKES</a:t>
            </a:r>
          </a:p>
          <a:p>
            <a:br>
              <a:rPr lang="en-US" dirty="0"/>
            </a:br>
            <a:endParaRPr lang="en-US" altLang="en-US" dirty="0">
              <a:latin typeface="Arial" charset="0"/>
              <a:ea typeface="ＭＳ Ｐゴシック" charset="-128"/>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12</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13</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14</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r>
              <a:rPr lang="en-US" altLang="en-US" dirty="0">
                <a:latin typeface="Arial" charset="0"/>
                <a:ea typeface="ＭＳ Ｐゴシック" charset="-128"/>
              </a:rPr>
              <a:t>KEY POINTS</a:t>
            </a:r>
          </a:p>
          <a:p>
            <a:r>
              <a:rPr lang="en-US" altLang="en-US" dirty="0">
                <a:latin typeface="Arial" charset="0"/>
                <a:ea typeface="ＭＳ Ｐゴシック" charset="-128"/>
              </a:rPr>
              <a:t>-Self</a:t>
            </a:r>
            <a:r>
              <a:rPr lang="en-US" altLang="en-US" baseline="0" dirty="0">
                <a:latin typeface="Arial" charset="0"/>
                <a:ea typeface="ＭＳ Ｐゴシック" charset="-128"/>
              </a:rPr>
              <a:t> Explanatory Slide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-Abundance</a:t>
            </a:r>
            <a:r>
              <a:rPr lang="en-US" altLang="en-US" baseline="0" dirty="0">
                <a:latin typeface="Arial" charset="0"/>
                <a:ea typeface="ＭＳ Ｐゴシック" charset="-128"/>
              </a:rPr>
              <a:t> of detailed resources and supplemental materials</a:t>
            </a:r>
          </a:p>
          <a:p>
            <a:r>
              <a:rPr lang="en-US" altLang="en-US" baseline="0" dirty="0">
                <a:latin typeface="Arial" charset="0"/>
                <a:ea typeface="ＭＳ Ｐゴシック" charset="-128"/>
              </a:rPr>
              <a:t>- Cloud based</a:t>
            </a:r>
            <a:endParaRPr lang="en-US" altLang="en-US" dirty="0">
              <a:latin typeface="Arial" charset="0"/>
              <a:ea typeface="ＭＳ Ｐゴシック" charset="-128"/>
            </a:endParaRPr>
          </a:p>
          <a:p>
            <a:r>
              <a:rPr lang="en-US" altLang="en-US" dirty="0">
                <a:latin typeface="Arial" charset="0"/>
                <a:ea typeface="ＭＳ Ｐゴシック" charset="-128"/>
              </a:rPr>
              <a:t>-Algebraic language</a:t>
            </a:r>
            <a:r>
              <a:rPr lang="en-US" altLang="en-US" baseline="0" dirty="0">
                <a:latin typeface="Arial" charset="0"/>
                <a:ea typeface="ＭＳ Ｐゴシック" charset="-128"/>
              </a:rPr>
              <a:t> </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Finally, the language that we use is a completely algebraic language, with variables that can’t be reassigned, functions that ARE functions, and a simple syntax that’s easy for students to learn. </a:t>
            </a:r>
            <a:endParaRPr lang="en-US" b="0" dirty="0">
              <a:effectLst/>
            </a:endParaRPr>
          </a:p>
          <a:p>
            <a:br>
              <a:rPr lang="en-US" dirty="0"/>
            </a:b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have incredibly detailed lesson plans available online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[go to the Bootstrap website, open the algebra notes]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in front of you.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[Have them open their workbooks and point out the lesson plans are available in full at the front of the book.]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Of course, these are on our website as well, and the links within are clickable. We also offer student hand</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15</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16</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17</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How do we know the kids are actually getting this?</a:t>
            </a:r>
          </a:p>
          <a:p>
            <a:r>
              <a:rPr lang="en-US" altLang="en-US" dirty="0">
                <a:latin typeface="Arial" charset="0"/>
                <a:ea typeface="ＭＳ Ｐゴシック" charset="-128"/>
              </a:rPr>
              <a:t>We do something that most colleges don</a:t>
            </a:r>
            <a:r>
              <a:rPr lang="ja-JP" altLang="en-US" dirty="0">
                <a:latin typeface="Arial" charset="0"/>
                <a:ea typeface="ＭＳ Ｐゴシック" charset="-128"/>
              </a:rPr>
              <a:t>’</a:t>
            </a:r>
            <a:r>
              <a:rPr lang="en-US" altLang="ja-JP" dirty="0">
                <a:latin typeface="Arial" charset="0"/>
                <a:ea typeface="ＭＳ Ｐゴシック" charset="-128"/>
              </a:rPr>
              <a:t>t do: code reviews.</a:t>
            </a:r>
          </a:p>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Each unit creates a desire add</a:t>
            </a:r>
            <a:r>
              <a:rPr lang="en-US" altLang="en-US" baseline="0" dirty="0">
                <a:latin typeface="Arial" charset="0"/>
                <a:ea typeface="ＭＳ Ｐゴシック" charset="-128"/>
              </a:rPr>
              <a:t> functionality to their game that creates a</a:t>
            </a:r>
            <a:r>
              <a:rPr lang="en-US" altLang="en-US" dirty="0">
                <a:latin typeface="Arial" charset="0"/>
                <a:ea typeface="ＭＳ Ｐゴシック" charset="-128"/>
              </a:rPr>
              <a:t> NEED to learn more math</a:t>
            </a:r>
          </a:p>
          <a:p>
            <a:pPr marL="171450" indent="-171450">
              <a:buFontTx/>
              <a:buChar char="-"/>
            </a:pPr>
            <a:r>
              <a:rPr lang="en-US" altLang="en-US" dirty="0">
                <a:latin typeface="Arial" charset="0"/>
                <a:ea typeface="ＭＳ Ｐゴシック" charset="-128"/>
              </a:rPr>
              <a:t>Day 1 -Brainstorm video game Give SIMPLE</a:t>
            </a:r>
            <a:r>
              <a:rPr lang="en-US" altLang="en-US" baseline="0" dirty="0">
                <a:latin typeface="Arial" charset="0"/>
                <a:ea typeface="ＭＳ Ｐゴシック" charset="-128"/>
              </a:rPr>
              <a:t> Example(Mouse trying to get the Cheese and avoid the Mousetraps in a Home)</a:t>
            </a:r>
          </a:p>
          <a:p>
            <a:pPr marL="171450" indent="-171450">
              <a:buFontTx/>
              <a:buChar char="-"/>
            </a:pPr>
            <a:r>
              <a:rPr lang="en-US" altLang="en-US" baseline="0" dirty="0">
                <a:latin typeface="Arial" charset="0"/>
                <a:ea typeface="ＭＳ Ｐゴシック" charset="-128"/>
              </a:rPr>
              <a:t>Day 2 -Use that excitement and engagement to intro Circles of Evaluation are a visual and spatial tool for function composition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2 -Use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Circles of Evaluation to</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extend circles of evaluation to cover new data types  like strings and images, and introduce the concepts of domain and range.</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3 -students start defining their own functions to make basic shapes</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4 -by the fourth day, they extend that knowledge to write linear functions and make a rocket fly.</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5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Kids are saying, “What about my game?” And we explain that the same concept of linear functions they just learned can be used in their video game to make their target and danger fly across the screen… and never come back.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“How do I keep my player from going off screen?”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Day 6 </a:t>
            </a:r>
            <a:r>
              <a:rPr lang="mr-IN"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then we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introduce Inequalities and Compound Inequalities to help keep Sam The Butterfly safe and on the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screen..then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ask “How do I move my player? “</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7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We introduce Piecewise functions to get them to move their characters. Then they ask, “How do I earn points?” “When my player touches the target or danger, nothing happens!”</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8 </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Need to learn about distance and Pythagorean theorem to get Collision working</a:t>
            </a:r>
          </a:p>
          <a:p>
            <a:pPr marL="171450" indent="-171450">
              <a:buFontTx/>
              <a:buChar char="-"/>
            </a:pP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Day 9 Code Review/Code Walk is an Industry standard for Computer Science and Engineers</a:t>
            </a:r>
          </a:p>
          <a:p>
            <a:pPr marL="171450" indent="-171450">
              <a:buFontTx/>
              <a:buChar char="-"/>
            </a:pP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marL="171450" indent="-171450">
              <a:buFontTx/>
              <a:buChar char="-"/>
            </a:pP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On Day 4, this is when we introduce the most important part of Bootstrap, called the Design Recipe. This is a step-by-step process by which students break down complex word problems into smaller steps to make them easier to solve. First, they declare the name, domain, and range of the function. Software developers call this step “type specification”. Then, they make an input/output table of examples, and show how the function will behave with different inputs. Software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devs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call this “unit testing”, and math teachers call this “showing your work”. Finally, once they’ve completed these steps, students are ready to define the function. We’re not just filling out worksheets here: because we’re programming computers, we can tie this linear function into an animation, and *actually* see a rocket fly once students have solved this word problem.</a:t>
            </a:r>
            <a:endParaRPr lang="en-US" b="0" dirty="0">
              <a:effectLst/>
            </a:endParaRPr>
          </a:p>
          <a:p>
            <a:br>
              <a:rPr lang="en-US" dirty="0"/>
            </a:br>
            <a:endParaRPr lang="en-US" altLang="ja-JP" dirty="0">
              <a:latin typeface="Arial" charset="0"/>
              <a:ea typeface="ＭＳ Ｐゴシック" charset="-128"/>
            </a:endParaRPr>
          </a:p>
          <a:p>
            <a:endParaRPr lang="en-US" altLang="ja-JP" dirty="0">
              <a:latin typeface="Arial" charset="0"/>
              <a:ea typeface="ＭＳ Ｐゴシック" charset="-128"/>
            </a:endParaRP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19</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 should</a:t>
            </a:r>
            <a:r>
              <a:rPr lang="en-US" altLang="en-US" baseline="0" dirty="0">
                <a:latin typeface="Arial" charset="0"/>
                <a:ea typeface="ＭＳ Ｐゴシック" charset="-128"/>
              </a:rPr>
              <a:t> take 20 minutes max!</a:t>
            </a:r>
          </a:p>
          <a:p>
            <a:r>
              <a:rPr lang="en-US" altLang="en-US" baseline="0" dirty="0">
                <a:latin typeface="Arial" charset="0"/>
                <a:ea typeface="ＭＳ Ｐゴシック" charset="-128"/>
              </a:rPr>
              <a:t>-Founded in 2005</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many of Emmanuel’s students struggled with basic algebra, and particularly the concept of functions. </a:t>
            </a:r>
          </a:p>
          <a:p>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-Taught</a:t>
            </a: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to 20,000+ students</a:t>
            </a:r>
          </a:p>
          <a:p>
            <a:pPr marL="171450" indent="-171450">
              <a:buFontTx/>
              <a:buChar char="-"/>
            </a:pPr>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Proud of Equity</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he started teaching, he realized that many of his students struggled with basic algebra, and particularly the concept of functions. He realized he didn’t truly understand functions himself until working as a programmer, and that there must be a way to use programming to teach algebra. Thus, Bootstrap was born. </a:t>
            </a:r>
          </a:p>
          <a:p>
            <a:endPar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Bootstrap is now the second largest provider for in-school CS education for girls and young women, and kids who self-report as African American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Latinx</a:t>
            </a:r>
            <a:endParaRPr lang="en-US" b="0" dirty="0">
              <a:effectLst/>
            </a:endParaRPr>
          </a:p>
          <a:p>
            <a:endParaRPr lang="en-US" dirty="0"/>
          </a:p>
          <a:p>
            <a:r>
              <a:rPr lang="en-US" u="sng" dirty="0"/>
              <a:t>PURPOSEFUL MISTAKE</a:t>
            </a:r>
          </a:p>
          <a:p>
            <a:br>
              <a:rPr lang="en-US" dirty="0"/>
            </a:br>
            <a:endParaRPr lang="en-US" altLang="en-US" baseline="0" dirty="0">
              <a:latin typeface="Arial" charset="0"/>
              <a:ea typeface="ＭＳ Ｐゴシック" charset="-128"/>
            </a:endParaRPr>
          </a:p>
          <a:p>
            <a:endParaRPr lang="en-US" altLang="ja-JP" dirty="0">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and Wonder: </a:t>
            </a:r>
          </a:p>
          <a:p>
            <a:r>
              <a:rPr lang="en-US" dirty="0"/>
              <a:t>Introduce the Notice &amp; Wonder strategy by having teachers look around the room and Notice &amp; Wonder in pairs before sharing out.</a:t>
            </a:r>
          </a:p>
          <a:p>
            <a:r>
              <a:rPr lang="en-US" dirty="0"/>
              <a:t>-Whiteboards on the wall</a:t>
            </a:r>
          </a:p>
          <a:p>
            <a:pPr marL="171450" indent="-171450">
              <a:buFontTx/>
              <a:buChar char="-"/>
            </a:pPr>
            <a:r>
              <a:rPr lang="en-US" dirty="0"/>
              <a:t>Math Practice posters</a:t>
            </a:r>
          </a:p>
          <a:p>
            <a:pPr marL="171450" indent="-171450">
              <a:buFontTx/>
              <a:buChar char="-"/>
            </a:pPr>
            <a:r>
              <a:rPr lang="en-US" dirty="0"/>
              <a:t>Jo </a:t>
            </a:r>
            <a:r>
              <a:rPr lang="en-US" dirty="0" err="1"/>
              <a:t>Boaler</a:t>
            </a:r>
            <a:r>
              <a:rPr lang="en-US" dirty="0"/>
              <a:t> Mindset Norm posters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683489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Options:</a:t>
            </a:r>
          </a:p>
          <a:p>
            <a:r>
              <a:rPr lang="en-US" dirty="0"/>
              <a:t>Should we intro these 8 MPs and Norms first?</a:t>
            </a:r>
          </a:p>
          <a:p>
            <a:r>
              <a:rPr lang="en-US" dirty="0"/>
              <a:t>-OR-</a:t>
            </a:r>
          </a:p>
          <a:p>
            <a:r>
              <a:rPr lang="en-US" dirty="0"/>
              <a:t>Notice &amp; Wonder?</a:t>
            </a:r>
          </a:p>
          <a:p>
            <a:r>
              <a:rPr lang="en-US" dirty="0"/>
              <a:t>-OR- </a:t>
            </a:r>
          </a:p>
          <a:p>
            <a:r>
              <a:rPr lang="en-US" dirty="0"/>
              <a:t>Use them the 1</a:t>
            </a:r>
            <a:r>
              <a:rPr lang="en-US" baseline="30000" dirty="0"/>
              <a:t>st</a:t>
            </a:r>
            <a:r>
              <a:rPr lang="en-US" dirty="0"/>
              <a:t> day and then explain during the debrief?</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43112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602667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9994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47965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26</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-See Ninja Cat as example, complete page 2. Alternatively, use a previously made game since Ninja Cat is a little different than what we’ll create.</a:t>
            </a:r>
          </a:p>
          <a:p>
            <a:r>
              <a:rPr lang="en-US" altLang="en-US" b="0" dirty="0">
                <a:latin typeface="Arial" charset="0"/>
                <a:ea typeface="ＭＳ Ｐゴシック" charset="-128"/>
              </a:rPr>
              <a:t>-Comparison with Block based code, more attending to precision. Connections</a:t>
            </a:r>
            <a:r>
              <a:rPr lang="en-US" altLang="en-US" b="0" baseline="0" dirty="0">
                <a:latin typeface="Arial" charset="0"/>
                <a:ea typeface="ＭＳ Ｐゴシック" charset="-128"/>
              </a:rPr>
              <a:t> to Algebra.</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 How long it took to make it? 100s of hours. Still doing it! 1000s of hours? Years? Money: 1 million USD?”</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Temper expectations!</a:t>
            </a:r>
          </a:p>
          <a:p>
            <a:endParaRPr lang="en-US" altLang="en-US" dirty="0">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-Setting expectations (Complexity level of game design)</a:t>
            </a:r>
          </a:p>
          <a:p>
            <a:endParaRPr lang="en-US" altLang="en-US" b="0" dirty="0">
              <a:latin typeface="Arial" charset="0"/>
              <a:ea typeface="ＭＳ Ｐゴシック" charset="-128"/>
            </a:endParaRPr>
          </a:p>
          <a:p>
            <a:r>
              <a:rPr lang="en-US" altLang="en-US" b="0"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Set expectations; “Have you played video games? Yes. Favorite? Tetris.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Mindcraft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Clash of Clans.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Ms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Pac Man.”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many people it took to make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CoC</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5K? 100? 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How long it took to make it? 100s of hours. Still doing it! 1000s of hours? Years? Money: 1 million USD?”</a:t>
            </a:r>
          </a:p>
          <a:p>
            <a:pPr rtl="0" fontAlgn="base"/>
            <a:endParaRPr lang="en-US" sz="1200" b="0" i="0" u="none" strike="noStrike" kern="1200" dirty="0">
              <a:solidFill>
                <a:schemeClr val="tx1"/>
              </a:solidFill>
              <a:effectLst/>
              <a:latin typeface="Arial" pitchFamily="-111" charset="0"/>
              <a:ea typeface="ＭＳ Ｐゴシック" pitchFamily="-111" charset="-128"/>
              <a:cs typeface="+mn-cs"/>
            </a:endParaRPr>
          </a:p>
          <a:p>
            <a:pPr rtl="0" fontAlgn="base"/>
            <a:r>
              <a:rPr lang="en-US" sz="1200" b="0" i="0" u="none" strike="noStrike" kern="1200" dirty="0">
                <a:solidFill>
                  <a:schemeClr val="tx1"/>
                </a:solidFill>
                <a:effectLst/>
                <a:latin typeface="Arial" pitchFamily="-111" charset="0"/>
                <a:ea typeface="ＭＳ Ｐゴシック" pitchFamily="-111" charset="-128"/>
                <a:cs typeface="+mn-cs"/>
              </a:rPr>
              <a:t>Why - Hook, connections 2 real world</a:t>
            </a:r>
          </a:p>
          <a:p>
            <a:pPr rtl="0" fontAlgn="base"/>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this class, limited time, people, money. Our game won’t look like the above.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Temper expectations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99008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a:t>
            </a:r>
            <a:r>
              <a:rPr lang="en-US" dirty="0" err="1"/>
              <a:t>Ninjacat</a:t>
            </a:r>
            <a:r>
              <a:rPr lang="en-US" dirty="0"/>
              <a:t> and have the teachers notice and wonder about the game(without them opening the file and just the facilitator playing the game).</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72457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a:t>
            </a:r>
            <a:r>
              <a:rPr lang="en-US" altLang="en-US" baseline="0" dirty="0">
                <a:latin typeface="Arial" charset="0"/>
                <a:ea typeface="ＭＳ Ｐゴシック" charset="-128"/>
              </a:rPr>
              <a:t> to </a:t>
            </a:r>
            <a:r>
              <a:rPr lang="en-US" altLang="en-US" baseline="0" dirty="0" err="1">
                <a:latin typeface="Arial" charset="0"/>
                <a:ea typeface="ＭＳ Ｐゴシック" charset="-128"/>
              </a:rPr>
              <a:t>WeScheme</a:t>
            </a:r>
            <a:r>
              <a:rPr lang="en-US" altLang="en-US" baseline="0" dirty="0">
                <a:latin typeface="Arial" charset="0"/>
                <a:ea typeface="ＭＳ Ｐゴシック" charset="-128"/>
              </a:rPr>
              <a:t> and open </a:t>
            </a:r>
            <a:r>
              <a:rPr lang="en-US" altLang="en-US" baseline="0" dirty="0" err="1">
                <a:latin typeface="Arial" charset="0"/>
                <a:ea typeface="ＭＳ Ｐゴシック" charset="-128"/>
              </a:rPr>
              <a:t>NinjaCat</a:t>
            </a:r>
            <a:r>
              <a:rPr lang="en-US" altLang="en-US" baseline="0" dirty="0">
                <a:latin typeface="Arial" charset="0"/>
                <a:ea typeface="ＭＳ Ｐゴシック" charset="-128"/>
              </a:rPr>
              <a:t>.</a:t>
            </a:r>
            <a:r>
              <a:rPr lang="en-US" altLang="en-US" dirty="0">
                <a:latin typeface="Arial" charset="0"/>
                <a:ea typeface="ＭＳ Ｐゴシック"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-Coordinate</a:t>
            </a:r>
            <a:r>
              <a:rPr lang="en-US" altLang="en-US" baseline="0" dirty="0">
                <a:latin typeface="Arial" charset="0"/>
                <a:ea typeface="ＭＳ Ｐゴシック" charset="-128"/>
              </a:rPr>
              <a:t> Pair</a:t>
            </a:r>
            <a:endParaRPr lang="en-US" altLang="en-US"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-Cover 2</a:t>
            </a:r>
            <a:r>
              <a:rPr lang="en-US" altLang="en-US" baseline="30000" dirty="0">
                <a:latin typeface="Arial" charset="0"/>
                <a:ea typeface="ＭＳ Ｐゴシック" charset="-128"/>
              </a:rPr>
              <a:t>nd</a:t>
            </a:r>
            <a:r>
              <a:rPr lang="en-US" altLang="en-US" dirty="0">
                <a:latin typeface="Arial" charset="0"/>
                <a:ea typeface="ＭＳ Ｐゴシック" charset="-128"/>
              </a:rPr>
              <a:t> and 3</a:t>
            </a:r>
            <a:r>
              <a:rPr lang="en-US" altLang="en-US" baseline="30000" dirty="0">
                <a:latin typeface="Arial" charset="0"/>
                <a:ea typeface="ＭＳ Ｐゴシック" charset="-128"/>
              </a:rPr>
              <a:t>rd</a:t>
            </a:r>
            <a:r>
              <a:rPr lang="en-US" altLang="en-US" dirty="0">
                <a:latin typeface="Arial" charset="0"/>
                <a:ea typeface="ＭＳ Ｐゴシック" charset="-128"/>
              </a:rPr>
              <a:t> columns</a:t>
            </a:r>
            <a:endParaRPr lang="en-US" altLang="en-US" baseline="0" dirty="0">
              <a:latin typeface="Arial" charset="0"/>
              <a:ea typeface="ＭＳ Ｐゴシック"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-Activity: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1. With partner, list down ‘Things in The Game”(Nouns) Example: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dog, cat, cloud, ruby, sun, mountains, sky, background, score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2.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changes about each thing?  Mention a noun that states what changes about the thing. (e.g., moves to the left -&gt; position or x-coordinate changes).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3. Specifically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-Placement of Images is intentional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-Where</a:t>
            </a:r>
            <a:r>
              <a:rPr lang="en-US" altLang="en-US" baseline="0" dirty="0">
                <a:latin typeface="Arial" charset="0"/>
                <a:ea typeface="ＭＳ Ｐゴシック" charset="-128"/>
              </a:rPr>
              <a:t> is the center or coordinate of your image?</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-Number</a:t>
            </a:r>
            <a:r>
              <a:rPr lang="en-US" altLang="en-US" baseline="0" dirty="0">
                <a:latin typeface="Arial" charset="0"/>
                <a:ea typeface="ＭＳ Ｐゴシック" charset="-128"/>
              </a:rPr>
              <a:t> Line</a:t>
            </a:r>
            <a:endParaRPr lang="en-US" altLang="en-US" dirty="0">
              <a:latin typeface="Arial" charset="0"/>
              <a:ea typeface="ＭＳ Ｐゴシック" charset="-128"/>
            </a:endParaRPr>
          </a:p>
          <a:p>
            <a:r>
              <a:rPr lang="en-US" altLang="en-US" dirty="0">
                <a:latin typeface="Arial" charset="0"/>
                <a:ea typeface="ＭＳ Ｐゴシック" charset="-128"/>
              </a:rPr>
              <a:t>-Coordinate</a:t>
            </a:r>
            <a:r>
              <a:rPr lang="en-US" altLang="en-US" baseline="0" dirty="0">
                <a:latin typeface="Arial" charset="0"/>
                <a:ea typeface="ＭＳ Ｐゴシック" charset="-128"/>
              </a:rPr>
              <a:t> Pairs</a:t>
            </a:r>
          </a:p>
          <a:p>
            <a:r>
              <a:rPr lang="en-US" altLang="en-US" baseline="0" dirty="0">
                <a:latin typeface="Arial" charset="0"/>
                <a:ea typeface="ＭＳ Ｐゴシック" charset="-128"/>
              </a:rPr>
              <a:t>-Estimation</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explain position (of, say, the dog) over the phone. “Top left”? That’s not very specific. What if I wanted to measure where the dog is? Well by, using a number line (or two). X-axis and Y-axis. That’s the specific description of what’s changing.</a:t>
            </a:r>
          </a:p>
          <a:p>
            <a:endParaRPr lang="en-US" dirty="0"/>
          </a:p>
          <a:p>
            <a:r>
              <a:rPr lang="en-US" u="sng" dirty="0"/>
              <a:t>PURPOSEFUL MISTAKES</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2009557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E-Brainstorm</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-Each game has background, player, target, danger.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-Use nouns, not verbs. (E.g., space, astronaut squirrel, candy, alien shark!  Or: Serengeti, impala, water, wild dog. *note - Can use game scenarios that empower certain groups of people or activities.)</a:t>
            </a:r>
            <a:endParaRPr lang="en-US" b="0" dirty="0">
              <a:effectLst/>
            </a:endParaRPr>
          </a:p>
          <a:p>
            <a:r>
              <a:rPr lang="en-US" dirty="0"/>
              <a:t>-Avoid</a:t>
            </a:r>
            <a:r>
              <a:rPr lang="en-US" baseline="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Projectile discussion - Intentionally left out found that games became much more creative and engagement of girls increased</a:t>
            </a:r>
            <a:br>
              <a:rPr lang="en-US" dirty="0"/>
            </a:br>
            <a:endParaRPr lang="en-US" altLang="en-US" u="sng"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6417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0" u="sng" dirty="0">
                <a:latin typeface="Arial" charset="0"/>
                <a:ea typeface="ＭＳ Ｐゴシック" charset="-128"/>
              </a:rPr>
              <a:t>KEY POINTS</a:t>
            </a:r>
          </a:p>
          <a:p>
            <a:r>
              <a:rPr lang="en-US" altLang="en-US" dirty="0">
                <a:latin typeface="Arial" charset="0"/>
                <a:ea typeface="ＭＳ Ｐゴシック" charset="-128"/>
              </a:rPr>
              <a:t>-Start with the cognitive challenges</a:t>
            </a:r>
            <a:r>
              <a:rPr lang="en-US" altLang="en-US" baseline="0" dirty="0">
                <a:latin typeface="Arial" charset="0"/>
                <a:ea typeface="ＭＳ Ｐゴシック" charset="-128"/>
              </a:rPr>
              <a:t> of Algebra for our students</a:t>
            </a:r>
            <a:endParaRPr lang="en-US" altLang="en-US" dirty="0">
              <a:latin typeface="Arial" charset="0"/>
              <a:ea typeface="ＭＳ Ｐゴシック" charset="-128"/>
            </a:endParaRPr>
          </a:p>
          <a:p>
            <a:r>
              <a:rPr lang="en-US" altLang="en-US" dirty="0">
                <a:latin typeface="Arial" charset="0"/>
                <a:ea typeface="ＭＳ Ｐゴシック" charset="-128"/>
              </a:rPr>
              <a:t>-Poll</a:t>
            </a:r>
            <a:r>
              <a:rPr lang="en-US" altLang="en-US" baseline="0" dirty="0">
                <a:latin typeface="Arial" charset="0"/>
                <a:ea typeface="ＭＳ Ｐゴシック" charset="-128"/>
              </a:rPr>
              <a:t> audience: How many of you have done programming before? If not, that’s ok.</a:t>
            </a:r>
          </a:p>
          <a:p>
            <a:r>
              <a:rPr lang="en-US" altLang="en-US" baseline="0" dirty="0">
                <a:latin typeface="Arial" charset="0"/>
                <a:ea typeface="ＭＳ Ｐゴシック" charset="-128"/>
              </a:rPr>
              <a:t>-Curriculum requires zero programming experience</a:t>
            </a:r>
          </a:p>
          <a:p>
            <a:r>
              <a:rPr lang="en-US" altLang="en-US" dirty="0">
                <a:latin typeface="Arial" charset="0"/>
                <a:ea typeface="ＭＳ Ｐゴシック" charset="-128"/>
              </a:rPr>
              <a:t>-Work through entire curriculum as a student and create a video game</a:t>
            </a:r>
          </a:p>
          <a:p>
            <a:r>
              <a:rPr lang="en-US" altLang="en-US" dirty="0">
                <a:latin typeface="Arial" charset="0"/>
                <a:ea typeface="ＭＳ Ｐゴシック" charset="-128"/>
              </a:rPr>
              <a:t>-Focus</a:t>
            </a:r>
            <a:r>
              <a:rPr lang="en-US" altLang="en-US" baseline="0" dirty="0">
                <a:latin typeface="Arial" charset="0"/>
                <a:ea typeface="ＭＳ Ｐゴシック" charset="-128"/>
              </a:rPr>
              <a:t> on Pedagogy throughout</a:t>
            </a:r>
          </a:p>
          <a:p>
            <a:r>
              <a:rPr lang="en-US" altLang="en-US" baseline="0" dirty="0">
                <a:latin typeface="Arial" charset="0"/>
                <a:ea typeface="ＭＳ Ｐゴシック" charset="-128"/>
              </a:rPr>
              <a:t>-Wear teacher and student hat throughout</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This means that when we’re teaching a lesson and asking you “easy” questions, it’s not because we think you’re stupid or talking down to you, we’re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modeling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it would look like to teach the lesson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a:t>
            </a:fld>
            <a:endParaRPr lang="en-US" altLang="en-US"/>
          </a:p>
        </p:txBody>
      </p:sp>
    </p:spTree>
    <p:extLst>
      <p:ext uri="{BB962C8B-B14F-4D97-AF65-F5344CB8AC3E}">
        <p14:creationId xmlns:p14="http://schemas.microsoft.com/office/powerpoint/2010/main" val="7729543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-Get participants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WeScheme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Login,</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and Start New Program. </a:t>
            </a:r>
          </a:p>
          <a:p>
            <a:pPr rtl="0" fontAlgn="base"/>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-Thumbs up to Check In with group</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-Describe layout (left side Definitions, right side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Ineractions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-Point out they do not need programing skills.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-Key: numbers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eval</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numbers, but not so in most programming languages.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on left side of screen do 4 + 2 click run and talk about what happens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-Our program has Numbers!! - supports fractions (not many programming languages support fractions)</a:t>
            </a:r>
            <a:endParaRPr lang="en-US" b="0" dirty="0">
              <a:effectLst/>
            </a:endParaRPr>
          </a:p>
          <a:p>
            <a:r>
              <a:rPr lang="en-US" dirty="0"/>
              <a:t>-Play around with different numbers in the</a:t>
            </a:r>
            <a:r>
              <a:rPr lang="en-US" baseline="0" dirty="0"/>
              <a:t> Interactions side</a:t>
            </a:r>
            <a:br>
              <a:rPr lang="en-US" dirty="0"/>
            </a:b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Driver/Navigator - paired programming - a significant structural approach - having 2 people talking to each other while programming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Increases understanding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Decreases bugs</a:t>
            </a:r>
            <a:endParaRPr lang="en-US" b="0" dirty="0">
              <a:effectLst/>
            </a:endParaRPr>
          </a:p>
          <a:p>
            <a:br>
              <a:rPr lang="en-US" dirty="0"/>
            </a:br>
            <a:endParaRPr lang="en-US" altLang="en-US" baseline="0" dirty="0">
              <a:latin typeface="Arial" charset="0"/>
              <a:ea typeface="ＭＳ Ｐゴシック"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DRIVER: their job is to type and make sure what they are typing makes sense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NAVIGATOR: their eyes on the program - head in the clouds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Time based or task based</a:t>
            </a:r>
          </a:p>
          <a:p>
            <a:pPr rtl="0"/>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pPr rtl="0"/>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55689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none" dirty="0">
                <a:latin typeface="Arial" charset="0"/>
                <a:ea typeface="ＭＳ Ｐゴシック" charset="-128"/>
              </a:rPr>
              <a:t>Notice and Wonder with the Arithmetic -&gt;  Circles of Evaluation -&gt; Racket Code</a:t>
            </a:r>
          </a:p>
          <a:p>
            <a:endParaRPr lang="en-US" altLang="en-US" u="sng" dirty="0">
              <a:latin typeface="Arial" charset="0"/>
              <a:ea typeface="ＭＳ Ｐゴシック" charset="-128"/>
            </a:endParaRPr>
          </a:p>
          <a:p>
            <a:r>
              <a:rPr lang="en-US" altLang="en-US" u="sng" dirty="0">
                <a:latin typeface="Arial" charset="0"/>
                <a:ea typeface="ＭＳ Ｐゴシック" charset="-128"/>
              </a:rPr>
              <a:t>KEY POINTS</a:t>
            </a:r>
          </a:p>
          <a:p>
            <a:r>
              <a:rPr lang="en-US" altLang="en-US" dirty="0">
                <a:latin typeface="Arial" charset="0"/>
                <a:ea typeface="ＭＳ Ｐゴシック" charset="-128"/>
              </a:rPr>
              <a:t>- Think</a:t>
            </a:r>
            <a:r>
              <a:rPr lang="en-US" altLang="en-US" baseline="0" dirty="0">
                <a:latin typeface="Arial" charset="0"/>
                <a:ea typeface="ＭＳ Ｐゴシック" charset="-128"/>
              </a:rPr>
              <a:t> of +, -, *, / as ‘Functions’ not Operations. Functions with 2 inputs.</a:t>
            </a:r>
            <a:endParaRPr lang="en-US" altLang="en-US" dirty="0">
              <a:latin typeface="Arial" charset="0"/>
              <a:ea typeface="ＭＳ Ｐゴシック" charset="-128"/>
            </a:endParaRPr>
          </a:p>
          <a:p>
            <a:r>
              <a:rPr lang="en-US" altLang="en-US" dirty="0">
                <a:latin typeface="Arial" charset="0"/>
                <a:ea typeface="ＭＳ Ｐゴシック" charset="-128"/>
              </a:rPr>
              <a:t>-Circles of Evaluation</a:t>
            </a:r>
            <a:r>
              <a:rPr lang="en-US" altLang="en-US" baseline="0" dirty="0">
                <a:latin typeface="Arial" charset="0"/>
                <a:ea typeface="ＭＳ Ｐゴシック" charset="-128"/>
              </a:rPr>
              <a:t> is a Visual and Spatial tool for Order of Operations and Composition of Functions</a:t>
            </a:r>
            <a:endParaRPr lang="en-US" altLang="en-US" dirty="0">
              <a:latin typeface="Arial" charset="0"/>
              <a:ea typeface="ＭＳ Ｐゴシック" charset="-128"/>
            </a:endParaRPr>
          </a:p>
          <a:p>
            <a:r>
              <a:rPr lang="en-US" altLang="en-US" dirty="0">
                <a:latin typeface="Arial" charset="0"/>
                <a:ea typeface="ＭＳ Ｐゴシック" charset="-128"/>
              </a:rPr>
              <a:t>-</a:t>
            </a:r>
            <a:r>
              <a:rPr lang="en-US" altLang="en-US" baseline="0" dirty="0">
                <a:latin typeface="Arial" charset="0"/>
                <a:ea typeface="ＭＳ Ｐゴシック" charset="-128"/>
              </a:rPr>
              <a:t> Model an Expression with a Circle of Evaluation.</a:t>
            </a:r>
          </a:p>
          <a:p>
            <a:r>
              <a:rPr lang="en-US" altLang="en-US" baseline="0" dirty="0">
                <a:latin typeface="Arial" charset="0"/>
                <a:ea typeface="ＭＳ Ｐゴシック" charset="-128"/>
              </a:rPr>
              <a:t>-Convert the Circle of Evaluation into Racket Code</a:t>
            </a:r>
          </a:p>
          <a:p>
            <a:r>
              <a:rPr lang="en-US" altLang="en-US" baseline="0" dirty="0">
                <a:latin typeface="Arial" charset="0"/>
                <a:ea typeface="ＭＳ Ｐゴシック" charset="-128"/>
              </a:rPr>
              <a:t>-Importance of spaces: MP6: Attend to Precision</a:t>
            </a:r>
          </a:p>
          <a:p>
            <a:r>
              <a:rPr lang="en-US" altLang="en-US" baseline="0" dirty="0">
                <a:latin typeface="Arial" charset="0"/>
                <a:ea typeface="ＭＳ Ｐゴシック" charset="-128"/>
              </a:rPr>
              <a:t>-Model the ‘spider’ crawling through the circle, up to the top, down through the domain, and out through the side of circle.</a:t>
            </a:r>
          </a:p>
          <a:p>
            <a:pPr marL="171450" indent="-171450">
              <a:buFontTx/>
              <a:buChar char="-"/>
            </a:pPr>
            <a:r>
              <a:rPr lang="en-US" altLang="en-US" baseline="0" dirty="0">
                <a:latin typeface="Arial" charset="0"/>
                <a:ea typeface="ＭＳ Ｐゴシック" charset="-128"/>
              </a:rPr>
              <a:t>Do Circle of </a:t>
            </a:r>
            <a:r>
              <a:rPr lang="en-US" altLang="en-US" baseline="0" dirty="0" err="1">
                <a:latin typeface="Arial" charset="0"/>
                <a:ea typeface="ＭＳ Ｐゴシック" charset="-128"/>
              </a:rPr>
              <a:t>Eval</a:t>
            </a:r>
            <a:r>
              <a:rPr lang="en-US" altLang="en-US" baseline="0" dirty="0">
                <a:latin typeface="Arial" charset="0"/>
                <a:ea typeface="ＭＳ Ｐゴシック" charset="-128"/>
              </a:rPr>
              <a:t> practice on p. 5 or place </a:t>
            </a:r>
            <a:r>
              <a:rPr lang="en-US" altLang="en-US" baseline="0" dirty="0" err="1">
                <a:latin typeface="Arial" charset="0"/>
                <a:ea typeface="ＭＳ Ｐゴシック" charset="-128"/>
              </a:rPr>
              <a:t>CoE’s</a:t>
            </a:r>
            <a:r>
              <a:rPr lang="en-US" altLang="en-US" baseline="0" dirty="0">
                <a:latin typeface="Arial" charset="0"/>
                <a:ea typeface="ＭＳ Ｐゴシック" charset="-128"/>
              </a:rPr>
              <a:t> around the room on whiteboards.</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a:t>
            </a:r>
            <a:r>
              <a:rPr lang="en-US" altLang="en-US" baseline="0" dirty="0">
                <a:latin typeface="Arial" charset="0"/>
                <a:ea typeface="ＭＳ Ｐゴシック" charset="-128"/>
              </a:rPr>
              <a:t> of Operations</a:t>
            </a:r>
          </a:p>
          <a:p>
            <a:r>
              <a:rPr lang="en-US" altLang="en-US" baseline="0" dirty="0">
                <a:latin typeface="Arial" charset="0"/>
                <a:ea typeface="ＭＳ Ｐゴシック" charset="-128"/>
              </a:rPr>
              <a:t>-Composition of Functions</a:t>
            </a:r>
          </a:p>
          <a:p>
            <a:r>
              <a:rPr lang="en-US" altLang="en-US" baseline="0" dirty="0">
                <a:latin typeface="Arial" charset="0"/>
                <a:ea typeface="ＭＳ Ｐゴシック" charset="-128"/>
              </a:rPr>
              <a:t>-Domain/Range</a:t>
            </a:r>
          </a:p>
          <a:p>
            <a:r>
              <a:rPr lang="en-US" altLang="en-US" baseline="0" dirty="0">
                <a:latin typeface="Arial" charset="0"/>
                <a:ea typeface="ＭＳ Ｐゴシック" charset="-128"/>
              </a:rPr>
              <a:t>-Functions</a:t>
            </a:r>
          </a:p>
          <a:p>
            <a:r>
              <a:rPr lang="en-US" altLang="en-US" baseline="0" dirty="0">
                <a:latin typeface="Arial" charset="0"/>
                <a:ea typeface="ＭＳ Ｐゴシック" charset="-128"/>
              </a:rPr>
              <a:t>-Math Practice #7: Seeing Structure in Expressions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many of you spend hours teaching (or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reteaching</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order of operations? We have: circles of evaluation!</a:t>
            </a:r>
          </a:p>
          <a:p>
            <a:pPr rtl="0" fontAlgn="base"/>
            <a:r>
              <a:rPr lang="en-US" dirty="0"/>
              <a:t>Circles of Evaluation</a:t>
            </a:r>
            <a:r>
              <a:rPr lang="en-US" baseline="0" dirty="0"/>
              <a:t> are Sentence Diagramming</a:t>
            </a:r>
          </a:p>
          <a:p>
            <a:pPr rtl="0" fontAlgn="base"/>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do spaces work in Racket code?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Must have at least one space (but more are allowed) where not having space would change the expression. No space needed to separate parenthesis from other expressions. (*Note - If the adding/omitting the space changes an argument, (i.e. (-4 3) vs. (- 4 3)), it matters)</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start drawing from inside-out or outside-in?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Each is OK, sometimes one is easier than the other. Gender bias: girls outside-in, neat, make small to fit. Boys: inside-out, willing to take up space.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Q: How could you help a struggling student convert a multi-step math expression to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If there are three operations (better: “functions”), you’ll need three circles. Try circling in the math expression what should be solved first, second, etc.  You’ll begin modelling the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Think about our assessments of order of operations: Traditionally uses computation (which can give false positives and false negatives; maybe the student doesn’t know how to calculate the operation but does know what the order is). But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is not a computational skill, it’s a literacy skill.</a:t>
            </a:r>
          </a:p>
          <a:p>
            <a:endParaRPr lang="en-US" b="0" dirty="0">
              <a:effectLst/>
            </a:endParaRPr>
          </a:p>
          <a:p>
            <a:endParaRPr lang="en-US" b="0"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b="0" dirty="0">
                <a:effectLst/>
              </a:rPr>
            </a:b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975455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can you assess whether kids understand evaluating expressions?</a:t>
            </a:r>
            <a:endParaRPr lang="en-US" b="0" dirty="0">
              <a:effectLst/>
            </a:endParaRPr>
          </a:p>
          <a:p>
            <a:r>
              <a:rPr lang="en-US" altLang="en-US" dirty="0">
                <a:latin typeface="Arial" charset="0"/>
                <a:ea typeface="ＭＳ Ｐゴシック" charset="-128"/>
              </a:rPr>
              <a:t>-Review</a:t>
            </a:r>
            <a:r>
              <a:rPr lang="en-US" altLang="en-US" baseline="0" dirty="0">
                <a:latin typeface="Arial" charset="0"/>
                <a:ea typeface="ＭＳ Ｐゴシック" charset="-128"/>
              </a:rPr>
              <a:t> Circles of Evaluation w/ Circles </a:t>
            </a:r>
            <a:r>
              <a:rPr lang="en-US" altLang="en-US" baseline="0" dirty="0" err="1">
                <a:latin typeface="Arial" charset="0"/>
                <a:ea typeface="ＭＳ Ｐゴシック" charset="-128"/>
              </a:rPr>
              <a:t>Triathalon</a:t>
            </a:r>
            <a:r>
              <a:rPr lang="en-US" altLang="en-US" baseline="0" dirty="0">
                <a:latin typeface="Arial" charset="0"/>
                <a:ea typeface="ＭＳ Ｐゴシック" charset="-128"/>
              </a:rPr>
              <a:t> </a:t>
            </a:r>
            <a:r>
              <a:rPr lang="mr-IN" altLang="en-US" baseline="0" dirty="0">
                <a:latin typeface="Arial" charset="0"/>
                <a:ea typeface="ＭＳ Ｐゴシック" charset="-128"/>
              </a:rPr>
              <a:t>–</a:t>
            </a:r>
            <a:r>
              <a:rPr lang="en-US" altLang="en-US" baseline="0" dirty="0">
                <a:latin typeface="Arial" charset="0"/>
                <a:ea typeface="ＭＳ Ｐゴシック" charset="-128"/>
              </a:rPr>
              <a:t> 30 second rounds</a:t>
            </a:r>
          </a:p>
          <a:p>
            <a:r>
              <a:rPr lang="en-US" altLang="en-US" baseline="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Circles First(Cover Racket Code)</a:t>
            </a:r>
            <a:endParaRPr lang="en-US" altLang="en-US" baseline="0" dirty="0">
              <a:latin typeface="Arial" charset="0"/>
              <a:ea typeface="ＭＳ Ｐゴシック" charset="-128"/>
            </a:endParaRPr>
          </a:p>
          <a:p>
            <a:pPr rtl="0"/>
            <a:r>
              <a:rPr lang="en-US" altLang="en-US" baseline="0" dirty="0">
                <a:latin typeface="Arial" charset="0"/>
                <a:ea typeface="ＭＳ Ｐゴシック" charset="-128"/>
              </a:rPr>
              <a:t>-Ask Teachers to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switch from inside out to outside in and</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vice versa</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-comment on structure of math rather than the answer</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“Order of Operations is a literacy skill, not a computational skill”</a:t>
            </a:r>
            <a:endParaRPr lang="en-US" b="0" dirty="0">
              <a:effectLst/>
            </a:endParaRPr>
          </a:p>
          <a:p>
            <a:r>
              <a:rPr lang="en-US" dirty="0"/>
              <a:t>-Point out difference</a:t>
            </a:r>
            <a:r>
              <a:rPr lang="en-US" baseline="0" dirty="0"/>
              <a:t> between R1 and R2: Purposely ordered this way because symmetry made R1 easier.</a:t>
            </a:r>
            <a:br>
              <a:rPr lang="en-US" dirty="0"/>
            </a:br>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-Order of Operations</a:t>
            </a:r>
          </a:p>
          <a:p>
            <a:r>
              <a:rPr lang="en-US" altLang="en-US" dirty="0">
                <a:latin typeface="Arial" charset="0"/>
                <a:ea typeface="ＭＳ Ｐゴシック" charset="-128"/>
              </a:rPr>
              <a:t>- Composition of 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I’m a student that is struggling to get started on creating this circle.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could you help me to get started with a simpler task? [Take answers from teachers]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can start out by drawing the simplest circles we see (* 3 7) and (+ 1 2).</a:t>
            </a:r>
            <a:endParaRPr lang="en-US" b="0" dirty="0">
              <a:effectLst/>
            </a:endParaRP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Now, what function connects those two circles? Subtraction!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 need one larger circle with a subtraction function to complete the entire expression.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Can anyone tell me why the 3 is not in its own circle? [3 is not a function].</a:t>
            </a:r>
            <a:endParaRPr lang="en-US" b="0" dirty="0">
              <a:effectLst/>
            </a:endParaRP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you guys think the order matters for a circle or Racket code for the expression 1 + 2 or 3 * 7? [Take answers]</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If I was a stickler, I wouldn’t accept (+ 2 1) or (* 7 3). Even if the answers are the same, we want to focus on the process, not the answer. This exercise allows us to test if students understand the structure of the math, not just if they’re able to get the right answer. By stressing vocabulary like “function” instead of “operation” we are getting students to think about arithmetic operations as functions and order of operations as function composition - exactly what they are!</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b="0" dirty="0">
                <a:effectLst/>
              </a:rPr>
              <a:t>Change order of Inputs in Circle?</a:t>
            </a:r>
          </a:p>
          <a:p>
            <a:r>
              <a:rPr lang="en-US" b="0" dirty="0">
                <a:effectLst/>
              </a:rPr>
              <a:t>Typing Code as “ 8 -10”</a:t>
            </a:r>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587570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-How</a:t>
            </a:r>
            <a:r>
              <a:rPr lang="en-US" altLang="en-US" baseline="0" dirty="0">
                <a:latin typeface="Arial" charset="0"/>
                <a:ea typeface="ＭＳ Ｐゴシック" charset="-128"/>
              </a:rPr>
              <a:t> many of you use Function machine to teach Functions?</a:t>
            </a:r>
          </a:p>
          <a:p>
            <a:r>
              <a:rPr lang="en-US" altLang="en-US" dirty="0">
                <a:latin typeface="Arial" charset="0"/>
                <a:ea typeface="ＭＳ Ｐゴシック" charset="-128"/>
              </a:rPr>
              <a:t>-Contracts are what programmers use to keep track of what’s coming</a:t>
            </a:r>
            <a:r>
              <a:rPr lang="en-US" altLang="en-US" baseline="0" dirty="0">
                <a:latin typeface="Arial" charset="0"/>
                <a:ea typeface="ＭＳ Ｐゴシック" charset="-128"/>
              </a:rPr>
              <a:t> in and out of functions?</a:t>
            </a:r>
          </a:p>
          <a:p>
            <a:pPr marL="171450" indent="-171450">
              <a:buFontTx/>
              <a:buChar char="-"/>
            </a:pPr>
            <a:r>
              <a:rPr lang="en-US" altLang="en-US" baseline="0" dirty="0">
                <a:latin typeface="Arial" charset="0"/>
                <a:ea typeface="ＭＳ Ｐゴシック" charset="-128"/>
              </a:rPr>
              <a:t>3 parts of a contract: Name: Domain -&gt; Range</a:t>
            </a:r>
          </a:p>
          <a:p>
            <a:pPr rtl="0"/>
            <a:r>
              <a:rPr lang="en-US" altLang="en-US" baseline="0" dirty="0">
                <a:latin typeface="Arial" charset="0"/>
                <a:ea typeface="ＭＳ Ｐゴシック" charset="-128"/>
              </a:rPr>
              <a:t>-T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he domain is the </a:t>
            </a:r>
            <a:r>
              <a:rPr lang="en-US" sz="1200" b="0" i="0" u="sng" kern="1200" dirty="0">
                <a:solidFill>
                  <a:schemeClr val="tx1"/>
                </a:solidFill>
                <a:effectLst/>
                <a:latin typeface="Arial" pitchFamily="-111" charset="0"/>
                <a:ea typeface="ＭＳ Ｐゴシック" pitchFamily="-111" charset="-128"/>
                <a:cs typeface="ＭＳ Ｐゴシック" pitchFamily="-111" charset="-128"/>
              </a:rPr>
              <a:t>type of thing that the function consumes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and the range is the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type of thing that the function produces.</a:t>
            </a:r>
            <a:endParaRPr lang="en-US" b="0" dirty="0">
              <a:effectLst/>
            </a:endParaRPr>
          </a:p>
          <a:p>
            <a:r>
              <a:rPr lang="en-US" dirty="0"/>
              <a:t>-Explain</a:t>
            </a:r>
            <a:r>
              <a:rPr lang="en-US" baseline="0" dirty="0"/>
              <a:t> the difference between types and examples</a:t>
            </a:r>
          </a:p>
          <a:p>
            <a:r>
              <a:rPr lang="en-US" baseline="0" dirty="0"/>
              <a:t>     Coffee is a type, Folgers is an example, Starbucks is an example.  Water is a type, Tap is an example, Filtered is an example, Evian is an example.</a:t>
            </a:r>
          </a:p>
          <a:p>
            <a:r>
              <a:rPr lang="en-US" baseline="0" dirty="0"/>
              <a:t>-Introduce teachers to the Contracts page on the back page of the workbook.</a:t>
            </a:r>
            <a:br>
              <a:rPr lang="en-US" dirty="0"/>
            </a:br>
            <a:r>
              <a:rPr lang="en-US" dirty="0"/>
              <a:t>-Every contract we learn</a:t>
            </a:r>
            <a:r>
              <a:rPr lang="en-US" baseline="0" dirty="0"/>
              <a:t> is written in the contracts page.</a:t>
            </a:r>
          </a:p>
          <a:p>
            <a:r>
              <a:rPr lang="en-US" altLang="en-US" dirty="0">
                <a:latin typeface="Arial" charset="0"/>
                <a:ea typeface="ＭＳ Ｐゴシック" charset="-128"/>
              </a:rPr>
              <a:t>-Write contracts for</a:t>
            </a:r>
            <a:r>
              <a:rPr lang="en-US" altLang="en-US" baseline="0" dirty="0">
                <a:latin typeface="Arial" charset="0"/>
                <a:ea typeface="ＭＳ Ｐゴシック" charset="-128"/>
              </a:rPr>
              <a:t> +, -, *, /, </a:t>
            </a:r>
            <a:r>
              <a:rPr lang="en-US" altLang="en-US" baseline="0" dirty="0" err="1">
                <a:latin typeface="Arial" charset="0"/>
                <a:ea typeface="ＭＳ Ｐゴシック" charset="-128"/>
              </a:rPr>
              <a:t>sqr</a:t>
            </a:r>
            <a:r>
              <a:rPr lang="en-US" altLang="en-US" baseline="0" dirty="0">
                <a:latin typeface="Arial" charset="0"/>
                <a:ea typeface="ＭＳ Ｐゴシック" charset="-128"/>
              </a:rPr>
              <a:t>, and </a:t>
            </a:r>
            <a:r>
              <a:rPr lang="en-US" altLang="en-US" baseline="0" dirty="0" err="1">
                <a:latin typeface="Arial" charset="0"/>
                <a:ea typeface="ＭＳ Ｐゴシック" charset="-128"/>
              </a:rPr>
              <a:t>sqrt</a:t>
            </a:r>
            <a:endParaRPr lang="en-US" altLang="en-US" baseline="0"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-Domain</a:t>
            </a:r>
            <a:r>
              <a:rPr lang="en-US" altLang="en-US" baseline="0" dirty="0">
                <a:latin typeface="Arial" charset="0"/>
                <a:ea typeface="ＭＳ Ｐゴシック" charset="-128"/>
              </a:rPr>
              <a:t>/Range</a:t>
            </a:r>
          </a:p>
          <a:p>
            <a:r>
              <a:rPr lang="en-US" altLang="en-US" baseline="0" dirty="0">
                <a:latin typeface="Arial" charset="0"/>
                <a:ea typeface="ＭＳ Ｐゴシック" charset="-128"/>
              </a:rPr>
              <a:t>-Functions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Great, you guys are building up a huge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cheatsheet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to use for the rest of the workshop. But all of the functions that we’ve talked about so far only take in numbers - that’s kind of boring. Let’s learn about a new data type. (next slide)</a:t>
            </a:r>
          </a:p>
          <a:p>
            <a:endParaRPr lang="en-US" sz="1200" b="0" i="0" u="none" strike="noStrike" kern="1200" dirty="0">
              <a:solidFill>
                <a:schemeClr val="tx1"/>
              </a:solidFill>
              <a:effectLst/>
              <a:latin typeface="Arial" pitchFamily="-111" charset="0"/>
              <a:ea typeface="ＭＳ Ｐゴシック" pitchFamily="-111" charset="-128"/>
            </a:endParaRPr>
          </a:p>
          <a:p>
            <a:endParaRPr lang="en-US" sz="1200" b="0" i="0" u="none" strike="noStrike" kern="1200" dirty="0">
              <a:solidFill>
                <a:schemeClr val="tx1"/>
              </a:solidFill>
              <a:effectLst/>
              <a:latin typeface="Arial" pitchFamily="-111" charset="0"/>
              <a:ea typeface="ＭＳ Ｐゴシック" pitchFamily="-111"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endParaRPr lang="en-US" sz="1200" b="0" i="0" u="none" strike="noStrike" kern="1200" dirty="0">
              <a:solidFill>
                <a:schemeClr val="tx1"/>
              </a:solidFill>
              <a:effectLst/>
              <a:latin typeface="Arial" pitchFamily="-111" charset="0"/>
              <a:ea typeface="ＭＳ Ｐゴシック" pitchFamily="-111"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161063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-Introduce new</a:t>
            </a:r>
            <a:r>
              <a:rPr lang="en-US" altLang="en-US" baseline="0" dirty="0">
                <a:latin typeface="Arial" charset="0"/>
                <a:ea typeface="ＭＳ Ｐゴシック" charset="-128"/>
              </a:rPr>
              <a:t> data types: String, Image</a:t>
            </a:r>
            <a:endParaRPr lang="en-US" altLang="en-US" dirty="0">
              <a:latin typeface="Arial" charset="0"/>
              <a:ea typeface="ＭＳ Ｐゴシック" charset="-128"/>
            </a:endParaRPr>
          </a:p>
          <a:p>
            <a:r>
              <a:rPr lang="en-US" altLang="en-US" dirty="0">
                <a:latin typeface="Arial" charset="0"/>
                <a:ea typeface="ＭＳ Ｐゴシック" charset="-128"/>
              </a:rPr>
              <a:t>-Anything in quotes is</a:t>
            </a:r>
            <a:r>
              <a:rPr lang="en-US" altLang="en-US" baseline="0" dirty="0">
                <a:latin typeface="Arial" charset="0"/>
                <a:ea typeface="ＭＳ Ｐゴシック" charset="-128"/>
              </a:rPr>
              <a:t> a string: “hello” “434”</a:t>
            </a:r>
          </a:p>
          <a:p>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r>
              <a:rPr lang="en-US" altLang="en-US" dirty="0">
                <a:latin typeface="Arial" charset="0"/>
                <a:ea typeface="ＭＳ Ｐゴシック" charset="-128"/>
              </a:rPr>
              <a:t>Doman/Range</a:t>
            </a:r>
          </a:p>
          <a:p>
            <a:r>
              <a:rPr lang="en-US" altLang="en-US" dirty="0">
                <a:latin typeface="Arial" charset="0"/>
                <a:ea typeface="ＭＳ Ｐゴシック" charset="-128"/>
              </a:rPr>
              <a:t>Functions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dirty="0"/>
              <a:t>Show the Circle</a:t>
            </a:r>
            <a:r>
              <a:rPr lang="en-US" baseline="0" dirty="0"/>
              <a:t> of </a:t>
            </a:r>
            <a:r>
              <a:rPr lang="en-US" baseline="0" dirty="0" err="1"/>
              <a:t>Evalution</a:t>
            </a:r>
            <a:r>
              <a:rPr lang="en-US" baseline="0" dirty="0"/>
              <a:t> for ”star”</a:t>
            </a:r>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name of the function?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did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is the domain of the function?</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 you know? [Answers]</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do you think the range of this function is? [Answers]</a:t>
            </a:r>
            <a:endParaRPr lang="en-US" b="0" dirty="0">
              <a:effectLst/>
            </a:endParaRPr>
          </a:p>
          <a:p>
            <a:endParaRPr lang="en-US" dirty="0"/>
          </a:p>
          <a:p>
            <a:r>
              <a:rPr lang="en-US" dirty="0"/>
              <a:t>Let them</a:t>
            </a:r>
            <a:r>
              <a:rPr lang="en-US" baseline="0" dirty="0"/>
              <a:t> type that code into </a:t>
            </a:r>
            <a:r>
              <a:rPr lang="en-US" baseline="0" dirty="0" err="1"/>
              <a:t>WeScheme</a:t>
            </a:r>
            <a:r>
              <a:rPr lang="en-US" baseline="0" dirty="0"/>
              <a:t> to find out.</a:t>
            </a:r>
            <a:br>
              <a:rPr lang="en-US" dirty="0"/>
            </a:b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”3006” is a number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957458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More Image Functions</a:t>
            </a: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-Domain/Range</a:t>
            </a:r>
          </a:p>
          <a:p>
            <a:r>
              <a:rPr lang="en-US" altLang="en-US" dirty="0">
                <a:latin typeface="Arial" charset="0"/>
                <a:ea typeface="ＭＳ Ｐゴシック" charset="-128"/>
              </a:rPr>
              <a:t>-Functions</a:t>
            </a:r>
          </a:p>
          <a:p>
            <a:r>
              <a:rPr lang="en-US" altLang="en-US" dirty="0">
                <a:latin typeface="Arial" charset="0"/>
                <a:ea typeface="ＭＳ Ｐゴシック" charset="-128"/>
              </a:rPr>
              <a:t>-Transformational</a:t>
            </a:r>
            <a:r>
              <a:rPr lang="en-US" altLang="en-US" baseline="0" dirty="0">
                <a:latin typeface="Arial" charset="0"/>
                <a:ea typeface="ＭＳ Ｐゴシック" charset="-128"/>
              </a:rPr>
              <a:t> Geometry</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69636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Importance</a:t>
            </a:r>
            <a:r>
              <a:rPr lang="en-US" altLang="en-US" baseline="0" dirty="0">
                <a:latin typeface="Arial" charset="0"/>
                <a:ea typeface="ＭＳ Ｐゴシック" charset="-128"/>
              </a:rPr>
              <a:t> of detailed Error messages</a:t>
            </a:r>
          </a:p>
          <a:p>
            <a:pPr marL="171450" indent="-171450">
              <a:buFontTx/>
              <a:buChar char="-"/>
            </a:pPr>
            <a:r>
              <a:rPr lang="en-US" altLang="en-US" baseline="0" dirty="0">
                <a:latin typeface="Arial" charset="0"/>
                <a:ea typeface="ＭＳ Ｐゴシック" charset="-128"/>
              </a:rPr>
              <a:t>Model making errors and troubleshooting</a:t>
            </a:r>
          </a:p>
          <a:p>
            <a:pPr marL="171450" indent="-171450">
              <a:buFontTx/>
              <a:buChar char="-"/>
            </a:pPr>
            <a:r>
              <a:rPr lang="en-US" altLang="en-US" baseline="0" dirty="0">
                <a:latin typeface="Arial" charset="0"/>
                <a:ea typeface="ＭＳ Ｐゴシック" charset="-128"/>
              </a:rPr>
              <a:t>Have volunteers read error messages </a:t>
            </a:r>
            <a:r>
              <a:rPr lang="en-US" altLang="en-US" baseline="0" dirty="0" err="1">
                <a:latin typeface="Arial" charset="0"/>
                <a:ea typeface="ＭＳ Ｐゴシック" charset="-128"/>
              </a:rPr>
              <a:t>outloud</a:t>
            </a:r>
            <a:r>
              <a:rPr lang="en-US" altLang="en-US" baseline="0" dirty="0">
                <a:latin typeface="Arial" charset="0"/>
                <a:ea typeface="ＭＳ Ｐゴシック" charset="-128"/>
              </a:rPr>
              <a:t>.</a:t>
            </a:r>
          </a:p>
          <a:p>
            <a:pPr marL="171450" indent="-171450">
              <a:buFontTx/>
              <a:buChar char="-"/>
            </a:pPr>
            <a:r>
              <a:rPr lang="en-US" altLang="en-US" baseline="0" dirty="0">
                <a:latin typeface="Arial" charset="0"/>
                <a:ea typeface="ＭＳ Ｐゴシック" charset="-128"/>
              </a:rPr>
              <a:t>Challenge: Remember the star?</a:t>
            </a:r>
          </a:p>
          <a:p>
            <a:pPr marL="171450" indent="-171450">
              <a:buFontTx/>
              <a:buChar char="-"/>
            </a:pPr>
            <a:r>
              <a:rPr lang="en-US" altLang="en-US" baseline="0" dirty="0">
                <a:latin typeface="Arial" charset="0"/>
                <a:ea typeface="ＭＳ Ｐゴシック" charset="-128"/>
              </a:rPr>
              <a:t>             Make the same star but rotate it by 45 degrees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if we use a function incorrectly.</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if I type in “(circle 50 “blue” “solid”)?</a:t>
            </a:r>
            <a:endParaRPr lang="en-US" b="0" dirty="0">
              <a:effectLst/>
            </a:endParaRP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dirty="0"/>
              <a:t>PURPOSEFUL MISTAKES</a:t>
            </a:r>
          </a:p>
          <a:p>
            <a:r>
              <a:rPr lang="en-US" dirty="0"/>
              <a:t>Good opportunity to highlight a really good error</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822649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76493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-introduce bitmap/</a:t>
            </a:r>
            <a:r>
              <a:rPr lang="en-US" altLang="en-US" dirty="0" err="1">
                <a:latin typeface="Arial" charset="0"/>
                <a:ea typeface="ＭＳ Ｐゴシック" charset="-128"/>
              </a:rPr>
              <a:t>url</a:t>
            </a:r>
            <a:r>
              <a:rPr lang="en-US" altLang="en-US" dirty="0">
                <a:latin typeface="Arial" charset="0"/>
                <a:ea typeface="ＭＳ Ｐゴシック" charset="-128"/>
              </a:rPr>
              <a:t>: String  -&gt; Image</a:t>
            </a:r>
          </a:p>
          <a:p>
            <a:r>
              <a:rPr lang="en-US" altLang="en-US" dirty="0">
                <a:latin typeface="Arial" charset="0"/>
                <a:ea typeface="ＭＳ Ｐゴシック" charset="-128"/>
              </a:rPr>
              <a:t>-model</a:t>
            </a:r>
            <a:r>
              <a:rPr lang="en-US" altLang="en-US" baseline="0" dirty="0">
                <a:latin typeface="Arial" charset="0"/>
                <a:ea typeface="ＭＳ Ｐゴシック" charset="-128"/>
              </a:rPr>
              <a:t> how to find a transparent image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You want to make sure your URL is just of the image, not of the entire web page.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1361987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5</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41</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897954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Data Types on Board</a:t>
            </a:r>
          </a:p>
          <a:p>
            <a:r>
              <a:rPr lang="en-US" dirty="0"/>
              <a:t>Number</a:t>
            </a:r>
          </a:p>
          <a:p>
            <a:r>
              <a:rPr lang="en-US" dirty="0"/>
              <a:t>String</a:t>
            </a:r>
          </a:p>
          <a:p>
            <a:r>
              <a:rPr lang="en-US" dirty="0"/>
              <a:t>Image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24872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 </a:t>
            </a:r>
          </a:p>
          <a:p>
            <a:r>
              <a:rPr lang="en-US" altLang="en-US" dirty="0">
                <a:latin typeface="Arial" charset="0"/>
                <a:ea typeface="ＭＳ Ｐゴシック" charset="-128"/>
              </a:rPr>
              <a:t>-how do I make a green triangle?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latin typeface="Arial" charset="0"/>
                <a:ea typeface="ＭＳ Ｐゴシック" charset="-128"/>
              </a:rPr>
              <a:t>-Introduce word problem</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-role</a:t>
            </a:r>
            <a:r>
              <a:rPr lang="en-US" altLang="en-US" baseline="0" dirty="0">
                <a:latin typeface="Arial" charset="0"/>
                <a:ea typeface="ＭＳ Ｐゴシック" charset="-128"/>
              </a:rPr>
              <a:t> play &amp; trial run.. ”</a:t>
            </a:r>
            <a:r>
              <a:rPr lang="en-US" altLang="en-US" baseline="0" dirty="0" err="1">
                <a:latin typeface="Arial" charset="0"/>
                <a:ea typeface="ＭＳ Ｐゴシック" charset="-128"/>
              </a:rPr>
              <a:t>gt</a:t>
            </a:r>
            <a:r>
              <a:rPr lang="en-US" altLang="en-US" baseline="0" dirty="0">
                <a:latin typeface="Arial" charset="0"/>
                <a:ea typeface="ＭＳ Ｐゴシック" charset="-128"/>
              </a:rPr>
              <a:t> 50 -&gt;</a:t>
            </a:r>
          </a:p>
          <a:p>
            <a:r>
              <a:rPr lang="en-US" altLang="en-US" baseline="0" dirty="0">
                <a:latin typeface="Arial" charset="0"/>
                <a:ea typeface="ＭＳ Ｐゴシック" charset="-128"/>
              </a:rPr>
              <a:t>-role play AFTER “I love green triangles” and BEFORE word problem</a:t>
            </a:r>
          </a:p>
          <a:p>
            <a:r>
              <a:rPr lang="en-US" altLang="en-US" dirty="0">
                <a:latin typeface="Arial" charset="0"/>
                <a:ea typeface="ＭＳ Ｐゴシック" charset="-128"/>
              </a:rPr>
              <a:t>MATH CONNECTIONS:</a:t>
            </a:r>
          </a:p>
          <a:p>
            <a:r>
              <a:rPr lang="en-US" altLang="en-US" dirty="0">
                <a:latin typeface="Arial" charset="0"/>
                <a:ea typeface="ＭＳ Ｐゴシック" charset="-128"/>
              </a:rPr>
              <a:t>-find</a:t>
            </a:r>
            <a:r>
              <a:rPr lang="en-US" altLang="en-US" baseline="0" dirty="0">
                <a:latin typeface="Arial" charset="0"/>
                <a:ea typeface="ＭＳ Ｐゴシック" charset="-128"/>
              </a:rPr>
              <a:t> the pattern of word problem?</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gt’s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altLang="en-US" dirty="0">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44</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 </a:t>
            </a:r>
            <a:endParaRPr lang="en-US" altLang="en-US"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“What was his(</a:t>
            </a:r>
            <a:r>
              <a:rPr lang="en-US" altLang="en-US" baseline="0" dirty="0" err="1">
                <a:latin typeface="Arial" charset="0"/>
                <a:ea typeface="ＭＳ Ｐゴシック" charset="-128"/>
              </a:rPr>
              <a:t>bc’s</a:t>
            </a:r>
            <a:r>
              <a:rPr lang="en-US" altLang="en-US" baseline="0" dirty="0">
                <a:latin typeface="Arial" charset="0"/>
                <a:ea typeface="ＭＳ Ｐゴシック" charset="-128"/>
              </a:rPr>
              <a:t>) contract?”</a:t>
            </a:r>
          </a:p>
          <a:p>
            <a:r>
              <a:rPr lang="en-US" altLang="en-US" baseline="0" dirty="0">
                <a:latin typeface="Arial" charset="0"/>
                <a:ea typeface="ＭＳ Ｐゴシック" charset="-128"/>
              </a:rPr>
              <a:t>“When do you just accept JUST the answer in math class?”</a:t>
            </a:r>
          </a:p>
          <a:p>
            <a:r>
              <a:rPr lang="en-US" altLang="en-US" baseline="0" dirty="0">
                <a:latin typeface="Arial" charset="0"/>
                <a:ea typeface="ＭＳ Ｐゴシック" charset="-128"/>
              </a:rPr>
              <a:t>For definition -“Copy what stays the same &amp; label everything else”</a:t>
            </a:r>
          </a:p>
          <a:p>
            <a:r>
              <a:rPr lang="en-US" altLang="en-US" baseline="0" dirty="0">
                <a:latin typeface="Arial" charset="0"/>
                <a:ea typeface="ＭＳ Ｐゴシック" charset="-128"/>
              </a:rPr>
              <a:t>“So The Computer Can Check It For You”</a:t>
            </a:r>
          </a:p>
          <a:p>
            <a:r>
              <a:rPr lang="en-US" altLang="en-US" baseline="0" dirty="0">
                <a:latin typeface="Arial" charset="0"/>
                <a:ea typeface="ＭＳ Ｐゴシック" charset="-128"/>
              </a:rPr>
              <a:t>“Many think that the define is the HARDEST </a:t>
            </a:r>
            <a:r>
              <a:rPr lang="en-US" altLang="en-US" baseline="0" dirty="0" err="1">
                <a:latin typeface="Arial" charset="0"/>
                <a:ea typeface="ＭＳ Ｐゴシック" charset="-128"/>
              </a:rPr>
              <a:t>part..it’s</a:t>
            </a:r>
            <a:r>
              <a:rPr lang="en-US" altLang="en-US" baseline="0" dirty="0">
                <a:latin typeface="Arial" charset="0"/>
                <a:ea typeface="ＭＳ Ｐゴシック" charset="-128"/>
              </a:rPr>
              <a:t> not.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1083637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-Ask</a:t>
            </a:r>
            <a:r>
              <a:rPr lang="en-US" altLang="en-US" baseline="0" dirty="0">
                <a:latin typeface="Arial" charset="0"/>
                <a:ea typeface="ＭＳ Ｐゴシック" charset="-128"/>
              </a:rPr>
              <a:t> teachers to tell you what to copy into the ‘Definitions’ pane</a:t>
            </a:r>
          </a:p>
          <a:p>
            <a:pPr marL="171450" indent="-171450">
              <a:buFontTx/>
              <a:buChar char="-"/>
            </a:pPr>
            <a:r>
              <a:rPr lang="en-US" altLang="en-US" baseline="0" dirty="0">
                <a:latin typeface="Arial" charset="0"/>
                <a:ea typeface="ＭＳ Ｐゴシック" charset="-128"/>
              </a:rPr>
              <a:t>Be literal..  Make them be precise.</a:t>
            </a:r>
          </a:p>
          <a:p>
            <a:pPr marL="171450" indent="-171450">
              <a:buFontTx/>
              <a:buChar char="-"/>
            </a:pPr>
            <a:r>
              <a:rPr lang="en-US" altLang="en-US" baseline="0" dirty="0">
                <a:latin typeface="Arial" charset="0"/>
                <a:ea typeface="ＭＳ Ｐゴシック" charset="-128"/>
              </a:rPr>
              <a:t>Showing examples is key</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 </a:t>
            </a:r>
          </a:p>
          <a:p>
            <a:r>
              <a:rPr lang="en-US" altLang="en-US" dirty="0">
                <a:latin typeface="Arial" charset="0"/>
                <a:ea typeface="ＭＳ Ｐゴシック" charset="-128"/>
              </a:rPr>
              <a:t>Examples -&gt;Show Your</a:t>
            </a:r>
            <a:r>
              <a:rPr lang="en-US" altLang="en-US" baseline="0" dirty="0">
                <a:latin typeface="Arial" charset="0"/>
                <a:ea typeface="ＭＳ Ｐゴシック" charset="-128"/>
              </a:rPr>
              <a:t> Work</a:t>
            </a:r>
            <a:r>
              <a:rPr lang="en-US" altLang="en-US" dirty="0">
                <a:latin typeface="Arial" charset="0"/>
                <a:ea typeface="ＭＳ Ｐゴシック" charset="-128"/>
              </a:rPr>
              <a:t>!</a:t>
            </a:r>
          </a:p>
          <a:p>
            <a:r>
              <a:rPr lang="en-US" altLang="en-US" dirty="0">
                <a:latin typeface="Arial" charset="0"/>
                <a:ea typeface="ＭＳ Ｐゴシック" charset="-128"/>
              </a:rPr>
              <a:t>-</a:t>
            </a:r>
            <a:r>
              <a:rPr lang="en-US" altLang="en-US" dirty="0" err="1">
                <a:latin typeface="Arial" charset="0"/>
                <a:ea typeface="ＭＳ Ｐゴシック" charset="-128"/>
              </a:rPr>
              <a:t>gt</a:t>
            </a:r>
            <a:r>
              <a:rPr lang="en-US" altLang="en-US" baseline="0" dirty="0">
                <a:latin typeface="Arial" charset="0"/>
                <a:ea typeface="ＭＳ Ｐゴシック" charset="-128"/>
              </a:rPr>
              <a:t> by itself is just </a:t>
            </a:r>
            <a:r>
              <a:rPr lang="en-US" altLang="en-US" dirty="0">
                <a:latin typeface="Arial" charset="0"/>
                <a:ea typeface="ＭＳ Ｐゴシック" charset="-128"/>
              </a:rPr>
              <a:t>f(x)</a:t>
            </a:r>
            <a:r>
              <a:rPr lang="en-US" altLang="en-US" baseline="0" dirty="0">
                <a:latin typeface="Arial" charset="0"/>
                <a:ea typeface="ＭＳ Ｐゴシック" charset="-128"/>
              </a:rPr>
              <a:t> = 3x-2</a:t>
            </a:r>
          </a:p>
          <a:p>
            <a:r>
              <a:rPr lang="en-US" altLang="en-US" baseline="0" dirty="0">
                <a:latin typeface="Arial" charset="0"/>
                <a:ea typeface="ＭＳ Ｐゴシック" charset="-128"/>
              </a:rPr>
              <a:t>-need f(3) = 3(3)-2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“When do you just accept the answer in math class?”</a:t>
            </a:r>
          </a:p>
          <a:p>
            <a:r>
              <a:rPr lang="en-US" altLang="en-US" baseline="0" dirty="0">
                <a:latin typeface="Arial" charset="0"/>
                <a:ea typeface="ＭＳ Ｐゴシック" charset="-128"/>
              </a:rPr>
              <a:t>For definition -“Copy what stays the same &amp; label everything else”</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155298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130003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Arial" charset="0"/>
              <a:ea typeface="ＭＳ Ｐゴシック"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&amp; Wonder:</a:t>
            </a:r>
          </a:p>
          <a:p>
            <a:r>
              <a:rPr lang="en-US" dirty="0"/>
              <a:t>Open up rocket-height and have teachers notice &amp; wonder about the program.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49</a:t>
            </a:fld>
            <a:endParaRPr lang="en-US" altLang="en-US"/>
          </a:p>
        </p:txBody>
      </p:sp>
    </p:spTree>
    <p:extLst>
      <p:ext uri="{BB962C8B-B14F-4D97-AF65-F5344CB8AC3E}">
        <p14:creationId xmlns:p14="http://schemas.microsoft.com/office/powerpoint/2010/main" val="3866823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Graduation to Coding</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Stress the students are at the point of doing “real coding.”  They have graduated to being able to do higher level tasks and solve real problems.</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Full Design Recipe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Contracts are not the whole story.  Purpose statements add important details that contextualizes the contract.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When modeling the design recipe, be sure to stress the each section only uses the information from the preceding section (cover up).  Every step can come directly from the step before it.</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Purpose statement language: consume, produce, how?</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Canned Problems to Word Problems</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Authentic Mathematics Problem; has the feel of a real world mathematics problem.</a:t>
            </a: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Jerk Sibling/”Other”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The Rocket Height starter code is the “jerk </a:t>
            </a:r>
            <a:r>
              <a:rPr lang="en-US" sz="1200" b="0" i="0" u="none" strike="noStrike" kern="1200" dirty="0" err="1">
                <a:solidFill>
                  <a:schemeClr val="tx1"/>
                </a:solidFill>
                <a:effectLst/>
                <a:latin typeface="Arial" pitchFamily="-111" charset="0"/>
                <a:ea typeface="ＭＳ Ｐゴシック" pitchFamily="-111" charset="-128"/>
                <a:cs typeface="+mn-cs"/>
              </a:rPr>
              <a:t>sibling”’s</a:t>
            </a:r>
            <a:r>
              <a:rPr lang="en-US" sz="1200" b="0" i="0" u="none" strike="noStrike" kern="1200" dirty="0">
                <a:solidFill>
                  <a:schemeClr val="tx1"/>
                </a:solidFill>
                <a:effectLst/>
                <a:latin typeface="Arial" pitchFamily="-111" charset="0"/>
                <a:ea typeface="ＭＳ Ｐゴシック" pitchFamily="-111" charset="-128"/>
                <a:cs typeface="+mn-cs"/>
              </a:rPr>
              <a:t> work.  Use this code to facilitate this discussion.  </a:t>
            </a:r>
          </a:p>
          <a:p>
            <a:pPr lvl="1" rtl="0" fontAlgn="base"/>
            <a:r>
              <a:rPr lang="en-US" sz="1200" b="0" i="1" u="none" strike="noStrike" kern="1200" dirty="0">
                <a:solidFill>
                  <a:schemeClr val="tx1"/>
                </a:solidFill>
                <a:effectLst/>
                <a:latin typeface="Arial" pitchFamily="-111" charset="0"/>
                <a:ea typeface="ＭＳ Ｐゴシック" pitchFamily="-111" charset="-128"/>
                <a:cs typeface="+mn-cs"/>
              </a:rPr>
              <a:t>Definition is correct based upon the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EXAMPLES should show the computation and not just the output… This will translate to the definition.</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Used to motivate students without shaming any one of them.</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Kids hate criticizing themselves, but love to criticize others.</a:t>
            </a:r>
            <a:endParaRPr lang="en-US" altLang="en-US" dirty="0">
              <a:latin typeface="Arial" charset="0"/>
              <a:ea typeface="ＭＳ Ｐゴシック" charset="-128"/>
            </a:endParaRPr>
          </a:p>
          <a:p>
            <a:pPr rtl="0"/>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Battling is a way to check your answer by starting at the answer and going up.  You can only look at the step above.</a:t>
            </a:r>
            <a:endParaRPr lang="en-US" b="0" dirty="0">
              <a:effectLst/>
            </a:endParaRPr>
          </a:p>
          <a:p>
            <a:r>
              <a:rPr lang="en-US" altLang="en-US" dirty="0">
                <a:latin typeface="Arial" pitchFamily="-111" charset="0"/>
                <a:ea typeface="ＭＳ Ｐゴシック" pitchFamily="-111" charset="-128"/>
              </a:rPr>
              <a:t>Introducing</a:t>
            </a:r>
            <a:r>
              <a:rPr lang="en-US" altLang="en-US" baseline="0" dirty="0">
                <a:latin typeface="Arial" pitchFamily="-111" charset="0"/>
                <a:ea typeface="ＭＳ Ｐゴシック" pitchFamily="-111" charset="-128"/>
              </a:rPr>
              <a:t> the Purpose Statement -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chance to write all of the important information in the problem in your own words</a:t>
            </a:r>
          </a:p>
          <a:p>
            <a:r>
              <a:rPr lang="en-US" alt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Cover Pieces with your hand as you move Step by Step through the design recipe.</a:t>
            </a:r>
            <a:endParaRPr lang="en-US" altLang="en-US" baseline="0" dirty="0">
              <a:latin typeface="Arial" pitchFamily="-111" charset="0"/>
              <a:ea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 Problems</a:t>
            </a:r>
            <a:r>
              <a:rPr lang="en-US" altLang="en-US" baseline="0" dirty="0">
                <a:latin typeface="Arial" charset="0"/>
                <a:ea typeface="ＭＳ Ｐゴシック" charset="-128"/>
              </a:rPr>
              <a:t> can be solved using the Design Recipe</a:t>
            </a:r>
          </a:p>
          <a:p>
            <a:r>
              <a:rPr lang="en-US" altLang="en-US" baseline="0" dirty="0">
                <a:latin typeface="Arial" charset="0"/>
                <a:ea typeface="ＭＳ Ｐゴシック" charset="-128"/>
              </a:rPr>
              <a:t>Show Your Work</a:t>
            </a:r>
          </a:p>
          <a:p>
            <a:r>
              <a:rPr lang="en-US" altLang="en-US" baseline="0" dirty="0">
                <a:latin typeface="Arial" charset="0"/>
                <a:ea typeface="ＭＳ Ｐゴシック" charset="-128"/>
              </a:rPr>
              <a:t>Linear Function</a:t>
            </a:r>
          </a:p>
          <a:p>
            <a:r>
              <a:rPr lang="en-US" altLang="en-US" baseline="0" dirty="0">
                <a:latin typeface="Arial" charset="0"/>
                <a:ea typeface="ＭＳ Ｐゴシック" charset="-128"/>
              </a:rPr>
              <a:t>Direct Variation</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students say things in their own words?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 we have students write examples before defining functions?  Do you do this in your classroom?</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Rocket-height was taken directly from a 2009 MCAS exam - a standardized test in Massachusetts.</a:t>
            </a:r>
          </a:p>
          <a:p>
            <a:pPr rtl="0" fontAlgn="base"/>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402548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Equity implications of these point</a:t>
            </a:r>
          </a:p>
          <a:p>
            <a:r>
              <a:rPr lang="en-US" altLang="en-US" sz="1100" b="0" u="sng" dirty="0">
                <a:latin typeface="Arial" charset="0"/>
                <a:ea typeface="ＭＳ Ｐゴシック" charset="-128"/>
              </a:rPr>
              <a:t>KEY POINTS</a:t>
            </a:r>
          </a:p>
          <a:p>
            <a:r>
              <a:rPr lang="en-US" altLang="en-US" sz="1100" dirty="0">
                <a:latin typeface="Arial" charset="0"/>
                <a:ea typeface="ＭＳ Ｐゴシック" charset="-128"/>
              </a:rPr>
              <a:t>-</a:t>
            </a:r>
            <a:r>
              <a:rPr lang="en-US" altLang="en-US" sz="1100" dirty="0" err="1">
                <a:latin typeface="Arial" charset="0"/>
                <a:ea typeface="ＭＳ Ｐゴシック" charset="-128"/>
              </a:rPr>
              <a:t>Brain:</a:t>
            </a:r>
            <a:r>
              <a:rPr lang="en-US" altLang="en-US" sz="1100" baseline="0" dirty="0" err="1">
                <a:latin typeface="Arial" charset="0"/>
                <a:ea typeface="ＭＳ Ｐゴシック" charset="-128"/>
              </a:rPr>
              <a:t>Algebra</a:t>
            </a:r>
            <a:r>
              <a:rPr lang="en-US" altLang="en-US" sz="1100" baseline="0" dirty="0">
                <a:latin typeface="Arial" charset="0"/>
                <a:ea typeface="ＭＳ Ｐゴシック" charset="-128"/>
              </a:rPr>
              <a:t> is a child’s first exposure to formal abstraction</a:t>
            </a:r>
          </a:p>
          <a:p>
            <a:r>
              <a:rPr lang="en-US" altLang="en-US" sz="1100" baseline="0" dirty="0">
                <a:latin typeface="Arial" charset="0"/>
                <a:ea typeface="ＭＳ Ｐゴシック" charset="-128"/>
              </a:rPr>
              <a:t>-</a:t>
            </a:r>
            <a:r>
              <a:rPr lang="en-US" altLang="en-US" sz="1100" baseline="0" dirty="0" err="1">
                <a:latin typeface="Arial" charset="0"/>
                <a:ea typeface="ＭＳ Ｐゴシック" charset="-128"/>
              </a:rPr>
              <a:t>GATE:Algebra</a:t>
            </a:r>
            <a:r>
              <a:rPr lang="en-US" altLang="en-US" sz="1100" baseline="0" dirty="0">
                <a:latin typeface="Arial" charset="0"/>
                <a:ea typeface="ＭＳ Ｐゴシック" charset="-128"/>
              </a:rPr>
              <a:t> is the Gateway to the STEM fields(Science, Technology, Engineering, and Math)</a:t>
            </a:r>
          </a:p>
          <a:p>
            <a:r>
              <a:rPr lang="en-US" altLang="en-US" sz="1100" baseline="0" dirty="0">
                <a:latin typeface="Arial" charset="0"/>
                <a:ea typeface="ＭＳ Ｐゴシック" charset="-128"/>
              </a:rPr>
              <a:t>-$$$ - Algebra is strongly correlated to future income</a:t>
            </a:r>
          </a:p>
          <a:p>
            <a:r>
              <a:rPr lang="en-US" altLang="en-US" sz="1100" baseline="0" dirty="0">
                <a:latin typeface="Arial" charset="0"/>
                <a:ea typeface="ＭＳ Ｐゴシック" charset="-128"/>
              </a:rPr>
              <a:t>-Tests </a:t>
            </a:r>
            <a:r>
              <a:rPr lang="mr-IN" altLang="en-US" sz="1100" baseline="0" dirty="0">
                <a:latin typeface="Arial" charset="0"/>
                <a:ea typeface="ＭＳ Ｐゴシック" charset="-128"/>
              </a:rPr>
              <a:t>–</a:t>
            </a:r>
            <a:r>
              <a:rPr lang="en-US" altLang="en-US" sz="1100" baseline="0" dirty="0">
                <a:latin typeface="Arial" charset="0"/>
                <a:ea typeface="ＭＳ Ｐゴシック" charset="-128"/>
              </a:rPr>
              <a:t> Schools and Stakeholders put a lot of weight on Algebra test scores</a:t>
            </a:r>
            <a:endParaRPr lang="en-US" altLang="en-US" sz="1100" dirty="0">
              <a:latin typeface="Arial" charset="0"/>
              <a:ea typeface="ＭＳ Ｐゴシック" charset="-128"/>
            </a:endParaRPr>
          </a:p>
          <a:p>
            <a:r>
              <a:rPr lang="en-US" altLang="en-US" sz="1100" dirty="0">
                <a:latin typeface="Arial" charset="0"/>
                <a:ea typeface="ＭＳ Ｐゴシック" charset="-128"/>
              </a:rPr>
              <a:t>MATH CONNECTIONS</a:t>
            </a:r>
          </a:p>
          <a:p>
            <a:endParaRPr lang="en-US" altLang="en-US" sz="1100" u="sng"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 teachers, we get asked all the time “when will I ever use this? Algebra isn’t important, right?” </a:t>
            </a:r>
            <a:r>
              <a:rPr lang="en-US" sz="1200" b="1" i="1" u="none" strike="noStrike" kern="1200" dirty="0">
                <a:solidFill>
                  <a:schemeClr val="tx1"/>
                </a:solidFill>
                <a:effectLst/>
                <a:latin typeface="Arial" pitchFamily="-111" charset="0"/>
                <a:ea typeface="ＭＳ Ｐゴシック" pitchFamily="-111" charset="-128"/>
                <a:cs typeface="ＭＳ Ｐゴシック" pitchFamily="-111" charset="-128"/>
              </a:rPr>
              <a:t>I know you as math teachers know why algebra is important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but here’s four quick talking points that we use when talking with parents, or other adults:</a:t>
            </a:r>
            <a:endParaRPr lang="en-US" sz="1100" b="0" dirty="0">
              <a:effectLst/>
            </a:endParaRPr>
          </a:p>
          <a:p>
            <a:endParaRPr lang="en-US" sz="1100" dirty="0"/>
          </a:p>
          <a:p>
            <a:pPr rtl="0"/>
            <a:r>
              <a:rPr lang="en-US" sz="1100" dirty="0"/>
              <a:t>Brain: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Piaget identifies algebra as a crucial step in the divide between concrete and formal operational thinking. </a:t>
            </a:r>
            <a:br>
              <a:rPr lang="en-US" sz="1100" dirty="0"/>
            </a:br>
            <a:r>
              <a:rPr lang="en-US" sz="1100" dirty="0"/>
              <a:t>GATE: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Obviously if a student doesn't understand algebra, they're not going to get calculus, but if they haven't mastered functions and variables, they won't be able to study projectile movement in physics, they won't be able to work with chemical equations, or study population trends in biology.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That’s why we say If you care about STEM, you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need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to care about algebra.</a:t>
            </a:r>
            <a:endParaRPr lang="en-US" sz="1100" b="0" dirty="0">
              <a:effectLst/>
            </a:endParaRPr>
          </a:p>
          <a:p>
            <a:br>
              <a:rPr lang="en-US" sz="1100" dirty="0"/>
            </a:br>
            <a:r>
              <a:rPr lang="en-US" sz="1100" dirty="0"/>
              <a:t>$$$: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 2004 study showed that out of all the classes a student takes in high school, performance in the first year of algebra was most strongly correlated with their future income. </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Tests: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No matter your opinion of the high-stakes standardized testing that happens today, it's a major focus of parents, teachers, students, and politicians alike. And when we hear politicians talk about standardized testing, which test are they typically focused on? the reading comprehension tests or the math tests? Mostly the math, and particularly the algebra and word problem sections of those tests. If we want to make a difference in education, we need to start with algebra. </a:t>
            </a:r>
          </a:p>
          <a:p>
            <a:pPr rtl="0"/>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for all these reasons algebra is one of the most important courses taught in schools today. But how do your students, and we as a nation,</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 feel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about algebra?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[Pause, go to next slide]</a:t>
            </a:r>
            <a:endParaRPr lang="en-US" sz="1100" b="0" dirty="0">
              <a:effectLst/>
            </a:endParaRPr>
          </a:p>
          <a:p>
            <a:br>
              <a:rPr lang="en-US" sz="1100" dirty="0"/>
            </a:br>
            <a:endParaRPr lang="en-US" sz="1100" b="0" dirty="0">
              <a:effectLst/>
            </a:endParaRPr>
          </a:p>
          <a:p>
            <a:br>
              <a:rPr lang="en-US" sz="1100" dirty="0"/>
            </a:b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-If time</a:t>
            </a:r>
            <a:r>
              <a:rPr lang="en-US" altLang="en-US" baseline="0" dirty="0">
                <a:latin typeface="Arial" charset="0"/>
                <a:ea typeface="ＭＳ Ｐゴシック" charset="-128"/>
              </a:rPr>
              <a:t> allows and depending on grade level, give time to explore these questions</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-Linear</a:t>
            </a:r>
            <a:r>
              <a:rPr lang="en-US" altLang="en-US" baseline="0" dirty="0">
                <a:latin typeface="Arial" charset="0"/>
                <a:ea typeface="ＭＳ Ｐゴシック" charset="-128"/>
              </a:rPr>
              <a:t> growth </a:t>
            </a:r>
          </a:p>
          <a:p>
            <a:r>
              <a:rPr lang="en-US" altLang="en-US" baseline="0" dirty="0">
                <a:latin typeface="Arial" charset="0"/>
                <a:ea typeface="ＭＳ Ｐゴシック" charset="-128"/>
              </a:rPr>
              <a:t>-Can extend to quadratic and exponential growth</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188753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-more practice with</a:t>
            </a:r>
            <a:r>
              <a:rPr lang="en-US" altLang="en-US" baseline="0" dirty="0">
                <a:latin typeface="Arial" charset="0"/>
                <a:ea typeface="ＭＳ Ｐゴシック" charset="-128"/>
              </a:rPr>
              <a:t> Design Recipe</a:t>
            </a:r>
          </a:p>
          <a:p>
            <a:r>
              <a:rPr lang="en-US" altLang="en-US" baseline="0" dirty="0">
                <a:latin typeface="Arial" charset="0"/>
                <a:ea typeface="ＭＳ Ｐゴシック" charset="-128"/>
              </a:rPr>
              <a:t>-If done early, practice Battling</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-Word</a:t>
            </a:r>
            <a:r>
              <a:rPr lang="en-US" altLang="en-US" baseline="0" dirty="0">
                <a:latin typeface="Arial" charset="0"/>
                <a:ea typeface="ＭＳ Ｐゴシック" charset="-128"/>
              </a:rPr>
              <a:t> Problems can be solved using the Design Recipe</a:t>
            </a:r>
          </a:p>
          <a:p>
            <a:r>
              <a:rPr lang="en-US" altLang="en-US" baseline="0" dirty="0">
                <a:latin typeface="Arial" charset="0"/>
                <a:ea typeface="ＭＳ Ｐゴシック" charset="-128"/>
              </a:rPr>
              <a:t>-</a:t>
            </a:r>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52</a:t>
            </a:fld>
            <a:endParaRPr lang="en-US" altLang="en-US"/>
          </a:p>
        </p:txBody>
      </p:sp>
    </p:spTree>
    <p:extLst>
      <p:ext uri="{BB962C8B-B14F-4D97-AF65-F5344CB8AC3E}">
        <p14:creationId xmlns:p14="http://schemas.microsoft.com/office/powerpoint/2010/main" val="1337773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the “blank game” template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-Copy your definitions over from “game images” file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-Explain event-loop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teachpack</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and the difference between SCREENSHOT vs. your game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-Complete “update-danger” and “update-target” (pg. 16-17)</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-Rely on the Design Recipe and practice what you know.  There’s nothing new this time.</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-Add “update-danger” and “update-target” to your game file.</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-SCREENSHOT is NOT YOUR GAME!</a:t>
            </a:r>
          </a:p>
          <a:p>
            <a:r>
              <a:rPr lang="en-US" altLang="en-US" dirty="0">
                <a:latin typeface="Arial" charset="0"/>
                <a:ea typeface="ＭＳ Ｐゴシック" charset="-128"/>
              </a:rPr>
              <a:t>-Model Copy paste from line 2-25</a:t>
            </a:r>
            <a:r>
              <a:rPr lang="en-US" altLang="en-US" baseline="0" dirty="0">
                <a:latin typeface="Arial" charset="0"/>
                <a:ea typeface="ＭＳ Ｐゴシック" charset="-128"/>
              </a:rPr>
              <a:t> from Defining Values</a:t>
            </a:r>
            <a:endParaRPr lang="en-US" altLang="en-US" dirty="0">
              <a:latin typeface="Arial" charset="0"/>
              <a:ea typeface="ＭＳ Ｐゴシック" charset="-128"/>
            </a:endParaRPr>
          </a:p>
          <a:p>
            <a:r>
              <a:rPr lang="en-US" altLang="en-US" dirty="0">
                <a:latin typeface="Arial" charset="0"/>
                <a:ea typeface="ＭＳ Ｐゴシック" charset="-128"/>
              </a:rPr>
              <a:t>-Explain</a:t>
            </a:r>
            <a:r>
              <a:rPr lang="en-US" altLang="en-US" baseline="0" dirty="0">
                <a:latin typeface="Arial" charset="0"/>
                <a:ea typeface="ＭＳ Ｐゴシック" charset="-128"/>
              </a:rPr>
              <a:t> Event Loop &amp; Difference between screenshot &amp; the game</a:t>
            </a:r>
          </a:p>
          <a:p>
            <a:r>
              <a:rPr lang="en-US" altLang="en-US" baseline="0" dirty="0">
                <a:latin typeface="Arial" charset="0"/>
                <a:ea typeface="ＭＳ Ｐゴシック" charset="-128"/>
              </a:rPr>
              <a:t>-Complete Update Danger &amp; Update Target(P. 16-17)</a:t>
            </a:r>
          </a:p>
          <a:p>
            <a:r>
              <a:rPr lang="en-US" altLang="en-US" baseline="0" dirty="0">
                <a:latin typeface="Arial" charset="0"/>
                <a:ea typeface="ＭＳ Ｐゴシック" charset="-128"/>
              </a:rPr>
              <a:t>:30, 1:00, :30 for Design Recipe</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Is it ok that we used “x” label for both functions? Yes.</a:t>
            </a:r>
          </a:p>
          <a:p>
            <a:endParaRPr lang="en-US" altLang="en-US" baseline="0" dirty="0">
              <a:latin typeface="Arial" charset="0"/>
              <a:ea typeface="ＭＳ Ｐゴシック" charset="-128"/>
            </a:endParaRPr>
          </a:p>
          <a:p>
            <a:r>
              <a:rPr lang="en-US" altLang="en-US" baseline="0" dirty="0">
                <a:latin typeface="Arial" charset="0"/>
                <a:ea typeface="ＭＳ Ｐゴシック" charset="-128"/>
              </a:rPr>
              <a:t>Questions? Do I show ‘update-dander’ in Game template before workbook &amp; give scapegoat?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955502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WHITEBOARD:</a:t>
            </a:r>
          </a:p>
          <a:p>
            <a:r>
              <a:rPr lang="en-US" dirty="0">
                <a:solidFill>
                  <a:schemeClr val="bg1"/>
                </a:solidFill>
              </a:rPr>
              <a:t>Recommended: Do Profit, Revenue, Cost on Whiteboards</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r>
              <a:rPr lang="en-US" altLang="en-US" dirty="0">
                <a:latin typeface="Arial" charset="0"/>
                <a:ea typeface="ＭＳ Ｐゴシック" charset="-128"/>
              </a:rPr>
              <a:t>-different ways to show profit</a:t>
            </a:r>
          </a:p>
          <a:p>
            <a:r>
              <a:rPr lang="en-US" altLang="en-US" dirty="0">
                <a:latin typeface="Arial" charset="0"/>
                <a:ea typeface="ＭＳ Ｐゴシック" charset="-128"/>
              </a:rPr>
              <a:t>-different ways to show mastery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should I use 3 functions when I can just use 1? Isn’t 1 easier?</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How does my profit function know other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Isn’t the one-piece function faster, because calling other function is more work for the computer?</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-3</a:t>
            </a:r>
            <a:r>
              <a:rPr lang="en-US" altLang="en-US" baseline="30000" dirty="0">
                <a:latin typeface="Arial" charset="0"/>
                <a:ea typeface="ＭＳ Ｐゴシック" charset="-128"/>
              </a:rPr>
              <a:t>rd</a:t>
            </a:r>
            <a:r>
              <a:rPr lang="en-US" altLang="en-US" dirty="0">
                <a:latin typeface="Arial" charset="0"/>
                <a:ea typeface="ＭＳ Ｐゴシック" charset="-128"/>
              </a:rPr>
              <a:t> solution is the most efficient(?)</a:t>
            </a:r>
            <a:r>
              <a:rPr lang="en-US" altLang="en-US" baseline="0" dirty="0">
                <a:latin typeface="Arial" charset="0"/>
                <a:ea typeface="ＭＳ Ｐゴシック" charset="-128"/>
              </a:rPr>
              <a:t> because it deals with abstraction. </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baseline="0" dirty="0">
                <a:latin typeface="Arial" charset="0"/>
                <a:ea typeface="ＭＳ Ｐゴシック" charset="-128"/>
              </a:rPr>
              <a:t>-work smarter not harder</a:t>
            </a:r>
          </a:p>
          <a:p>
            <a:r>
              <a:rPr lang="en-US" altLang="en-US" baseline="0" dirty="0">
                <a:latin typeface="Arial" charset="0"/>
                <a:ea typeface="ＭＳ Ｐゴシック" charset="-128"/>
              </a:rPr>
              <a:t>-someone else maybe using your code </a:t>
            </a:r>
          </a:p>
          <a:p>
            <a:r>
              <a:rPr lang="en-US" altLang="en-US" baseline="0" dirty="0">
                <a:latin typeface="Arial" charset="0"/>
                <a:ea typeface="ＭＳ Ｐゴシック" charset="-128"/>
              </a:rPr>
              <a:t>-cost and revenue could change based on market </a:t>
            </a:r>
            <a:r>
              <a:rPr lang="en-US" altLang="en-US" baseline="0" dirty="0" err="1">
                <a:latin typeface="Arial" charset="0"/>
                <a:ea typeface="ＭＳ Ｐゴシック" charset="-128"/>
              </a:rPr>
              <a:t>forces..what</a:t>
            </a:r>
            <a:r>
              <a:rPr lang="en-US" altLang="en-US" baseline="0" dirty="0">
                <a:latin typeface="Arial" charset="0"/>
                <a:ea typeface="ＭＳ Ｐゴシック" charset="-128"/>
              </a:rPr>
              <a:t> would I have to change then?</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0380106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551214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58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Introduction of a new Data</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Type: </a:t>
            </a:r>
            <a:r>
              <a:rPr lang="en-US" sz="1200" b="0" i="0" u="none" strike="noStrike" kern="1200" baseline="0" dirty="0" err="1">
                <a:solidFill>
                  <a:schemeClr val="tx1"/>
                </a:solidFill>
                <a:effectLst/>
                <a:latin typeface="Arial" pitchFamily="-111" charset="0"/>
                <a:ea typeface="ＭＳ Ｐゴシック" pitchFamily="-111" charset="-128"/>
                <a:cs typeface="ＭＳ Ｐゴシック" pitchFamily="-111" charset="-128"/>
              </a:rPr>
              <a:t>boolean</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Importance of the Game: Stand up activity</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 True/False game and use statements with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holding a black marker</a:t>
            </a:r>
            <a:r>
              <a:rPr lang="mr-IN"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a:t>
            </a:r>
            <a:r>
              <a:rPr lang="en-US" sz="1200" b="1" i="0" u="none" strike="noStrike" kern="1200" baseline="0" dirty="0">
                <a:solidFill>
                  <a:schemeClr val="tx1"/>
                </a:solidFill>
                <a:effectLst/>
                <a:latin typeface="Arial" pitchFamily="-111" charset="0"/>
                <a:ea typeface="ＭＳ Ｐゴシック" pitchFamily="-111" charset="-128"/>
                <a:cs typeface="ＭＳ Ｐゴシック" pitchFamily="-111" charset="-128"/>
              </a:rPr>
              <a:t>I am </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wearing a blue shirt.” </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True and false -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intro to </a:t>
            </a:r>
            <a:r>
              <a:rPr lang="en-US" sz="1200" b="1" i="0" u="none" strike="noStrike" kern="1200" dirty="0" err="1">
                <a:solidFill>
                  <a:schemeClr val="tx1"/>
                </a:solidFill>
                <a:effectLst/>
                <a:latin typeface="Arial" pitchFamily="-111" charset="0"/>
                <a:ea typeface="ＭＳ Ｐゴシック" pitchFamily="-111" charset="-128"/>
                <a:cs typeface="ＭＳ Ｐゴシック" pitchFamily="-111" charset="-128"/>
              </a:rPr>
              <a:t>boolean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functions</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Walk through contracts for  </a:t>
            </a:r>
            <a:r>
              <a:rPr lang="en-US" sz="1200" b="0" i="0" u="none" strike="noStrike" kern="1200" dirty="0" err="1">
                <a:solidFill>
                  <a:schemeClr val="tx1"/>
                </a:solidFill>
                <a:effectLst/>
                <a:latin typeface="Arial" pitchFamily="-111" charset="0"/>
                <a:ea typeface="ＭＳ Ｐゴシック" pitchFamily="-111" charset="-128"/>
                <a:cs typeface="+mn-cs"/>
              </a:rPr>
              <a:t>boolean</a:t>
            </a:r>
            <a:r>
              <a:rPr lang="en-US" sz="1200" b="0" i="0" u="none" strike="noStrike" kern="1200" dirty="0">
                <a:solidFill>
                  <a:schemeClr val="tx1"/>
                </a:solidFill>
                <a:effectLst/>
                <a:latin typeface="Arial" pitchFamily="-111" charset="0"/>
                <a:ea typeface="ＭＳ Ｐゴシック" pitchFamily="-111" charset="-128"/>
                <a:cs typeface="+mn-cs"/>
              </a:rPr>
              <a:t> functions:</a:t>
            </a:r>
          </a:p>
          <a:p>
            <a:pPr lvl="2" rtl="0" fontAlgn="base"/>
            <a:r>
              <a:rPr lang="en-US" sz="1200" b="0" i="0" u="none" strike="noStrike" kern="1200" dirty="0">
                <a:solidFill>
                  <a:schemeClr val="tx1"/>
                </a:solidFill>
                <a:effectLst/>
                <a:latin typeface="Arial" pitchFamily="-111" charset="0"/>
                <a:ea typeface="ＭＳ Ｐゴシック" pitchFamily="-111" charset="-128"/>
                <a:cs typeface="+mn-cs"/>
              </a:rPr>
              <a:t>&gt;, &lt;, = , string=?</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“Sam The Butterfly” in Bootstrap Starter File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Go over the boundaries for Sam together</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Introduce Sam the Butterfly, complete page 19</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Identify 3 functions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Ask students to provide a TRUE example AND a FALSE example</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“False doesn’t mean wrong!” problem for some students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happens now that you finished safe-left? and safe-right? Does Sam stay onscreen? No! Does the mean something was wrong with the code I wrote? No! I know that the code that I wrote works because I tested it! I wrote my examples and they passed, so I know my code is correct. That means the problem must be somewhere else. </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835447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safe-left? together (page 20)</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913010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Write safe-right? as partners (page 21)</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them struggle!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They will think they did safe-right? wrong.</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fontAlgn="base"/>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Role Play: Act out safe-left? Safe-right? &amp;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Play true and false with and/or statements </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mention the importance of two separate statements for and/or</a:t>
            </a: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Use phrases</a:t>
            </a:r>
            <a:r>
              <a:rPr lang="en-US" sz="1200" b="0" i="0" u="none" strike="noStrike" kern="1200" baseline="0" dirty="0">
                <a:solidFill>
                  <a:schemeClr val="tx1"/>
                </a:solidFill>
                <a:effectLst/>
                <a:latin typeface="Arial" pitchFamily="-111" charset="0"/>
                <a:ea typeface="ＭＳ Ｐゴシック" pitchFamily="-111" charset="-128"/>
                <a:cs typeface="+mn-cs"/>
              </a:rPr>
              <a:t> like </a:t>
            </a:r>
            <a:r>
              <a:rPr lang="en-US" sz="1200" b="0" i="0" u="none" strike="noStrike" kern="1200" dirty="0">
                <a:solidFill>
                  <a:schemeClr val="tx1"/>
                </a:solidFill>
                <a:effectLst/>
                <a:latin typeface="Arial" pitchFamily="-111" charset="0"/>
                <a:ea typeface="ＭＳ Ｐゴシック" pitchFamily="-111" charset="-128"/>
                <a:cs typeface="+mn-cs"/>
              </a:rPr>
              <a:t>“I am holding a black marker</a:t>
            </a:r>
            <a:r>
              <a:rPr lang="en-US" sz="1200" b="0" i="0" u="none" strike="noStrike" kern="1200" baseline="0" dirty="0">
                <a:solidFill>
                  <a:schemeClr val="tx1"/>
                </a:solidFill>
                <a:effectLst/>
                <a:latin typeface="Arial" pitchFamily="-111" charset="0"/>
                <a:ea typeface="ＭＳ Ｐゴシック" pitchFamily="-111" charset="-128"/>
                <a:cs typeface="+mn-cs"/>
              </a:rPr>
              <a:t> AND I am holding a green marker” NOT “I am holding a black marker AND a green marker”</a:t>
            </a:r>
            <a:endParaRPr lang="en-US" sz="1200" b="0" i="0" u="none" strike="noStrike" kern="1200" dirty="0">
              <a:solidFill>
                <a:schemeClr val="tx1"/>
              </a:solidFill>
              <a:effectLst/>
              <a:latin typeface="Arial" pitchFamily="-111" charset="0"/>
              <a:ea typeface="ＭＳ Ｐゴシック" pitchFamily="-111" charset="-128"/>
              <a:cs typeface="+mn-cs"/>
            </a:endParaRPr>
          </a:p>
          <a:p>
            <a:pPr lvl="1" rtl="0" fontAlgn="base"/>
            <a:r>
              <a:rPr lang="en-US" sz="1200" b="0" i="0" u="none" strike="noStrike" kern="1200" dirty="0">
                <a:solidFill>
                  <a:schemeClr val="tx1"/>
                </a:solidFill>
                <a:effectLst/>
                <a:latin typeface="Arial" pitchFamily="-111" charset="0"/>
                <a:ea typeface="ＭＳ Ｐゴシック" pitchFamily="-111" charset="-128"/>
                <a:cs typeface="+mn-cs"/>
              </a:rPr>
              <a:t>complete page 22</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Let teachers work through onscreen?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Go over solutions for onscreen?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Prompt two teachers: one who used abstraction and one who didn’t.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Give them 30 seconds to discuss the “better” solution</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Abstraction discussion </a:t>
            </a: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Enter AND/OR</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in contracts page</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Inequailities</a:t>
            </a:r>
            <a:endParaRPr lang="en-US" altLang="en-US" dirty="0">
              <a:latin typeface="Arial" charset="0"/>
              <a:ea typeface="ＭＳ Ｐゴシック" charset="-128"/>
            </a:endParaRPr>
          </a:p>
          <a:p>
            <a:r>
              <a:rPr lang="en-US" altLang="en-US" dirty="0">
                <a:latin typeface="Arial" charset="0"/>
                <a:ea typeface="ＭＳ Ｐゴシック" charset="-128"/>
              </a:rPr>
              <a:t>Compound</a:t>
            </a:r>
            <a:r>
              <a:rPr lang="en-US" altLang="en-US" baseline="0" dirty="0">
                <a:latin typeface="Arial" charset="0"/>
                <a:ea typeface="ＭＳ Ｐゴシック" charset="-128"/>
              </a:rPr>
              <a:t> Inequalities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doesn’t Sam stay on the screen? Act out safe-left?, safe-right?, and onscreen?</a:t>
            </a:r>
          </a:p>
          <a:p>
            <a:r>
              <a:rPr lang="en-US" dirty="0"/>
              <a:t>Which solution</a:t>
            </a:r>
            <a:r>
              <a:rPr lang="en-US" baseline="0" dirty="0"/>
              <a:t> is the ‘better’ solution?</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8505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Update Freddy Krueger</a:t>
            </a:r>
            <a:r>
              <a:rPr lang="en-US" altLang="en-US" baseline="0" dirty="0">
                <a:latin typeface="Arial" charset="0"/>
                <a:ea typeface="ＭＳ Ｐゴシック" charset="-128"/>
              </a:rPr>
              <a:t> slide? Maybe new Pennywise from IT movie?</a:t>
            </a:r>
            <a:endParaRPr lang="en-US" altLang="en-US" dirty="0">
              <a:latin typeface="Arial" charset="0"/>
              <a:ea typeface="ＭＳ Ｐゴシック" charset="-128"/>
            </a:endParaRPr>
          </a:p>
          <a:p>
            <a:r>
              <a:rPr lang="en-US" altLang="en-US" u="sng" dirty="0">
                <a:latin typeface="Arial" charset="0"/>
                <a:ea typeface="ＭＳ Ｐゴシック" charset="-128"/>
              </a:rPr>
              <a:t>KEY POINTS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-Unfortunately,</a:t>
            </a:r>
            <a:r>
              <a:rPr lang="en-US" altLang="en-US" baseline="0" dirty="0">
                <a:latin typeface="Arial" charset="0"/>
                <a:ea typeface="ＭＳ Ｐゴシック" charset="-128"/>
              </a:rPr>
              <a:t> A</a:t>
            </a:r>
            <a:r>
              <a:rPr lang="en-US" altLang="en-US" dirty="0">
                <a:latin typeface="Arial" charset="0"/>
                <a:ea typeface="ＭＳ Ｐゴシック" charset="-128"/>
              </a:rPr>
              <a:t>lgebra scares the hell out of most </a:t>
            </a:r>
            <a:r>
              <a:rPr lang="en-US" altLang="en-US" dirty="0" err="1">
                <a:latin typeface="Arial" charset="0"/>
                <a:ea typeface="ＭＳ Ｐゴシック" charset="-128"/>
              </a:rPr>
              <a:t>americans</a:t>
            </a:r>
            <a:r>
              <a:rPr lang="en-US" altLang="en-US" dirty="0">
                <a:latin typeface="Arial" charset="0"/>
                <a:ea typeface="ＭＳ Ｐゴシック"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-Students and Teachers have math anxiety or Math Trauma(Jo </a:t>
            </a:r>
            <a:r>
              <a:rPr lang="en-US" altLang="en-US" dirty="0" err="1">
                <a:latin typeface="Arial" charset="0"/>
                <a:ea typeface="ＭＳ Ｐゴシック" charset="-128"/>
              </a:rPr>
              <a:t>Boaler</a:t>
            </a:r>
            <a:r>
              <a:rPr lang="en-US" altLang="en-US" dirty="0">
                <a:latin typeface="Arial" charset="0"/>
                <a:ea typeface="ＭＳ Ｐゴシック" charset="-128"/>
              </a:rPr>
              <a:t>) research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charset="0"/>
                <a:ea typeface="ＭＳ Ｐゴシック" charset="-128"/>
              </a:rPr>
              <a:t>-</a:t>
            </a:r>
          </a:p>
          <a:p>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u="sng"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Why do we have a national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fear</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of algebra? To understand, we need to think about how math is taught to young students</a:t>
            </a:r>
          </a:p>
          <a:p>
            <a:endParaRPr lang="en-US" alt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7</a:t>
            </a:fld>
            <a:endParaRPr lang="en-US" alt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6557018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Circles</a:t>
            </a:r>
            <a:r>
              <a:rPr lang="en-US" baseline="0" dirty="0"/>
              <a:t> on the walls</a:t>
            </a:r>
          </a:p>
          <a:p>
            <a:r>
              <a:rPr lang="en-US" baseline="0" dirty="0"/>
              <a:t>-Review Data Types </a:t>
            </a:r>
            <a:r>
              <a:rPr lang="mr-IN" baseline="0" dirty="0"/>
              <a:t>–</a:t>
            </a:r>
            <a:r>
              <a:rPr lang="en-US" baseline="0" dirty="0"/>
              <a:t> Numbers, Strings, Images</a:t>
            </a:r>
          </a:p>
          <a:p>
            <a:r>
              <a:rPr lang="en-US" baseline="0" dirty="0"/>
              <a:t>-Open “Defining Values” </a:t>
            </a:r>
            <a:r>
              <a:rPr lang="mr-IN" baseline="0" dirty="0"/>
              <a:t>–</a:t>
            </a:r>
            <a:r>
              <a:rPr lang="en-US" baseline="0" dirty="0"/>
              <a:t> What’s name of file?, (define </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498684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64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Material:  will show something we haven’t done yet.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far, every function we’ve written so far follow one rule - this limits us as there are problems that can’t be solved that </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-Open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luigi’s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pizza file</a:t>
            </a:r>
            <a:endParaRPr lang="en-US" b="0" dirty="0">
              <a:effectLst/>
            </a:endParaRPr>
          </a:p>
          <a:p>
            <a:pPr rtl="0" fontAlgn="base"/>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-Self-guided inquiry</a:t>
            </a:r>
            <a:br>
              <a:rPr lang="en-US" b="0" dirty="0">
                <a:effectLst/>
              </a:rPr>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-New Code, New Questions:  We don’t expect you to understand this code. We are throwing something at you that we want you to explore</a:t>
            </a:r>
            <a:endParaRPr lang="en-US" b="0" dirty="0">
              <a:effectLst/>
            </a:endParaRPr>
          </a:p>
          <a:p>
            <a:r>
              <a:rPr lang="en-US" dirty="0"/>
              <a:t>-When changing else from “That’s not</a:t>
            </a:r>
            <a:r>
              <a:rPr lang="en-US" baseline="0" dirty="0"/>
              <a:t> on the menu!” to 1000.00 this is a key moment and misunderstanding sometimes.</a:t>
            </a:r>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 functions</a:t>
            </a:r>
          </a:p>
          <a:p>
            <a:r>
              <a:rPr lang="en-US" altLang="en-US" dirty="0">
                <a:latin typeface="Arial" charset="0"/>
                <a:ea typeface="ＭＳ Ｐゴシック" charset="-128"/>
              </a:rPr>
              <a:t>Absolute Value function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Function composition inherits the limitations of the functions domain.</a:t>
            </a:r>
            <a:endParaRPr lang="en-US" altLang="en-US" b="0" dirty="0">
              <a:latin typeface="Arial" charset="0"/>
              <a:ea typeface="ＭＳ Ｐゴシック" charset="-128"/>
            </a:endParaRP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288365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NOTICE &amp; WONDER:</a:t>
            </a:r>
          </a:p>
          <a:p>
            <a:r>
              <a:rPr lang="en-US" altLang="en-US" dirty="0">
                <a:latin typeface="Arial" charset="0"/>
                <a:ea typeface="ＭＳ Ｐゴシック" charset="-128"/>
              </a:rPr>
              <a:t>Have teachers notice and wonder after you’ve circled and labeled the things that have changes. </a:t>
            </a:r>
          </a:p>
          <a:p>
            <a:endParaRPr lang="en-US" altLang="en-US" dirty="0">
              <a:latin typeface="Arial" charset="0"/>
              <a:ea typeface="ＭＳ Ｐゴシック" charset="-128"/>
            </a:endParaRPr>
          </a:p>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br>
              <a:rPr lang="en-US" dirty="0"/>
            </a:b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w/10.50, 9.00, 11.25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br>
              <a:rPr lang="en-US" dirty="0"/>
            </a:br>
            <a:br>
              <a:rPr lang="en-US" b="0" dirty="0">
                <a:effectLst/>
              </a:rPr>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3954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cond</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-More power, more responsible - needs to have more planning and which means the DR needs to be updated</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-Using the DR with contract, purpose statement, and examples are all the same.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moment of change is when we circle and label (draw attention to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endParaRPr lang="en-US" b="0" dirty="0">
              <a:effectLst/>
            </a:endParaRPr>
          </a:p>
          <a:p>
            <a:r>
              <a:rPr lang="en-US" dirty="0"/>
              <a:t>-We</a:t>
            </a:r>
            <a:r>
              <a:rPr lang="en-US" baseline="0" dirty="0"/>
              <a:t> now have functions with multiple personalities</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a:latin typeface="Arial" charset="0"/>
                <a:ea typeface="ＭＳ Ｐゴシック" charset="-128"/>
              </a:rPr>
              <a:t>-piecewise</a:t>
            </a:r>
            <a:r>
              <a:rPr lang="en-US" altLang="en-US" baseline="0" dirty="0">
                <a:latin typeface="Arial" charset="0"/>
                <a:ea typeface="ＭＳ Ｐゴシック" charset="-128"/>
              </a:rPr>
              <a:t> functions</a:t>
            </a:r>
          </a:p>
          <a:p>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order to which you give arguments to a function has no bearing on how the function - what does y represent(Example</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f(x, y) = 2y + x^2</a:t>
            </a:r>
            <a:endPar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r>
              <a:rPr lang="en-US" dirty="0"/>
              <a:t>How do you know this is a </a:t>
            </a:r>
            <a:r>
              <a:rPr lang="en-US" dirty="0" err="1"/>
              <a:t>cond</a:t>
            </a:r>
            <a:r>
              <a:rPr lang="en-US" dirty="0"/>
              <a:t>?: A </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We’ve circled and labeled more things than what’s in the domain.</a:t>
            </a:r>
            <a:b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br>
            <a:r>
              <a:rPr lang="en-US" baseline="0" dirty="0"/>
              <a:t>-Note: When realizing it’s </a:t>
            </a:r>
            <a:r>
              <a:rPr lang="en-US" baseline="0" dirty="0" err="1"/>
              <a:t>cond</a:t>
            </a:r>
            <a:r>
              <a:rPr lang="en-US" baseline="0" dirty="0"/>
              <a:t> &amp; writing the definition start on the right side w/(+ y 20) , (- y 20) and ask “When is the function going to produce this?”</a:t>
            </a:r>
            <a:endParaRPr lang="en-US" b="0" dirty="0">
              <a:effectLst/>
            </a:endParaRPr>
          </a:p>
          <a:p>
            <a:pPr rtl="0"/>
            <a:r>
              <a:rPr lang="en-US" b="0" dirty="0">
                <a:effectLst/>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What data type is pepperoni?</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 we have a function to compare a string to another string?  </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-Won’t we need quotes around range?</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-The function cost uses another function string=?</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2115511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KEY POINTS</a:t>
            </a:r>
          </a:p>
          <a:p>
            <a:pPr marL="171450" indent="-171450">
              <a:buFontTx/>
              <a:buChar char="-"/>
            </a:pPr>
            <a:r>
              <a:rPr lang="en-US" altLang="en-US" dirty="0">
                <a:latin typeface="Arial" charset="0"/>
                <a:ea typeface="ＭＳ Ｐゴシック" charset="-128"/>
              </a:rPr>
              <a:t>If time permits, have teachers explore the challenges</a:t>
            </a: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r>
            <a:r>
              <a:rPr lang="en-US" sz="1200" b="0" i="0" u="none" strike="noStrike" kern="1200" dirty="0" err="1">
                <a:solidFill>
                  <a:schemeClr val="tx1"/>
                </a:solidFill>
                <a:effectLst/>
                <a:latin typeface="Arial" pitchFamily="-111" charset="0"/>
                <a:ea typeface="ＭＳ Ｐゴシック" pitchFamily="-111" charset="-128"/>
                <a:cs typeface="ＭＳ Ｐゴシック" pitchFamily="-111" charset="-128"/>
              </a:rPr>
              <a:t>GoFast</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-Warping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-Blocking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-Hiding</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am I adding 20?</a:t>
            </a:r>
            <a:endParaRPr lang="en-US" b="0" dirty="0">
              <a:effectLst/>
            </a:endParaRPr>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-When does y increase by 20?</a:t>
            </a:r>
            <a:endParaRPr lang="en-US" b="0" dirty="0">
              <a:effectLst/>
            </a:endParaRPr>
          </a:p>
          <a:p>
            <a:br>
              <a:rPr lang="en-US" dirty="0"/>
            </a:b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68</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69</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Unit 8:</a:t>
            </a:r>
          </a:p>
          <a:p>
            <a:r>
              <a:rPr lang="en-US" altLang="en-US" dirty="0">
                <a:latin typeface="Arial" charset="0"/>
                <a:ea typeface="ＭＳ Ｐゴシック" charset="-128"/>
              </a:rPr>
              <a:t>KEY POINTS</a:t>
            </a:r>
          </a:p>
          <a:p>
            <a:r>
              <a:rPr lang="en-US" altLang="en-US" dirty="0">
                <a:latin typeface="Arial" charset="0"/>
                <a:ea typeface="ＭＳ Ｐゴシック" charset="-128"/>
              </a:rPr>
              <a:t>-Act out 1 dimensional collision, asking “How far are we?”, “Did we collide?” </a:t>
            </a:r>
            <a:endParaRPr lang="en-US" altLang="en-US" b="0" dirty="0">
              <a:effectLst/>
              <a:latin typeface="Arial" pitchFamily="-111" charset="0"/>
              <a:ea typeface="ＭＳ Ｐゴシック" pitchFamily="-111" charset="-128"/>
            </a:endParaRPr>
          </a:p>
          <a:p>
            <a:r>
              <a:rPr lang="en-US" sz="1200" b="0" i="1" u="none" strike="noStrike" kern="1200" dirty="0">
                <a:solidFill>
                  <a:schemeClr val="tx1"/>
                </a:solidFill>
                <a:effectLst/>
                <a:latin typeface="Arial" pitchFamily="-111" charset="0"/>
                <a:ea typeface="ＭＳ Ｐゴシック" pitchFamily="-111" charset="-128"/>
                <a:cs typeface="+mn-cs"/>
              </a:rPr>
              <a:t>-</a:t>
            </a:r>
            <a:r>
              <a:rPr lang="en-US" sz="1200" b="0" i="0" u="none" strike="noStrike" kern="1200" dirty="0">
                <a:solidFill>
                  <a:schemeClr val="tx1"/>
                </a:solidFill>
                <a:effectLst/>
                <a:latin typeface="Arial" pitchFamily="-111" charset="0"/>
                <a:ea typeface="ＭＳ Ｐゴシック" pitchFamily="-111" charset="-128"/>
                <a:cs typeface="+mn-cs"/>
              </a:rPr>
              <a:t>They are not only touching when they are one certain distance from each other.  It’s an inequality when they are less than a certain distance from the </a:t>
            </a:r>
            <a:r>
              <a:rPr lang="en-US" sz="1200" b="0" i="0" u="none" strike="noStrike" kern="1200" dirty="0" err="1">
                <a:solidFill>
                  <a:schemeClr val="tx1"/>
                </a:solidFill>
                <a:effectLst/>
                <a:latin typeface="Arial" pitchFamily="-111" charset="0"/>
                <a:ea typeface="ＭＳ Ｐゴシック" pitchFamily="-111" charset="-128"/>
                <a:cs typeface="+mn-cs"/>
              </a:rPr>
              <a:t>centerpoint</a:t>
            </a:r>
            <a:r>
              <a:rPr lang="en-US" sz="1200" b="0" i="0" u="none" strike="noStrike" kern="1200" dirty="0">
                <a:solidFill>
                  <a:schemeClr val="tx1"/>
                </a:solidFill>
                <a:effectLst/>
                <a:latin typeface="Arial" pitchFamily="-111" charset="0"/>
                <a:ea typeface="ＭＳ Ｐゴシック" pitchFamily="-111" charset="-128"/>
                <a:cs typeface="+mn-cs"/>
              </a:rPr>
              <a:t>.</a:t>
            </a:r>
            <a:endParaRPr lang="en-US" altLang="en-US" dirty="0">
              <a:latin typeface="Arial" charset="0"/>
              <a:ea typeface="ＭＳ Ｐゴシック" charset="-128"/>
            </a:endParaRPr>
          </a:p>
          <a:p>
            <a:r>
              <a:rPr lang="en-US" altLang="en-US" dirty="0">
                <a:latin typeface="Arial" charset="0"/>
                <a:ea typeface="ＭＳ Ｐゴシック" charset="-128"/>
              </a:rPr>
              <a:t>-Walk</a:t>
            </a:r>
            <a:r>
              <a:rPr lang="en-US" altLang="en-US" baseline="0" dirty="0">
                <a:latin typeface="Arial" charset="0"/>
                <a:ea typeface="ＭＳ Ｐゴシック" charset="-128"/>
              </a:rPr>
              <a:t> them </a:t>
            </a:r>
            <a:r>
              <a:rPr lang="en-US" altLang="en-US" baseline="0">
                <a:latin typeface="Arial" charset="0"/>
                <a:ea typeface="ＭＳ Ｐゴシック" charset="-128"/>
              </a:rPr>
              <a:t>through line-length</a:t>
            </a:r>
          </a:p>
          <a:p>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r>
              <a:rPr lang="en-US" altLang="en-US" dirty="0" err="1">
                <a:latin typeface="Arial" charset="0"/>
                <a:ea typeface="ＭＳ Ｐゴシック" charset="-128"/>
              </a:rPr>
              <a:t>Inequaliities</a:t>
            </a:r>
            <a:endParaRPr lang="en-US" altLang="en-US" dirty="0">
              <a:latin typeface="Arial" charset="0"/>
              <a:ea typeface="ＭＳ Ｐゴシック" charset="-128"/>
            </a:endParaRP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r>
              <a:rPr lang="en-US" altLang="en-US" dirty="0">
                <a:latin typeface="Arial" charset="0"/>
                <a:ea typeface="ＭＳ Ｐゴシック" charset="-128"/>
              </a:rPr>
              <a:t>How many of you teach absolute</a:t>
            </a:r>
            <a:r>
              <a:rPr lang="en-US" altLang="en-US" baseline="0" dirty="0">
                <a:latin typeface="Arial" charset="0"/>
                <a:ea typeface="ＭＳ Ｐゴシック" charset="-128"/>
              </a:rPr>
              <a:t> value?</a:t>
            </a:r>
          </a:p>
          <a:p>
            <a:r>
              <a:rPr lang="en-US" altLang="en-US" baseline="0" dirty="0">
                <a:latin typeface="Arial" charset="0"/>
                <a:ea typeface="ＭＳ Ｐゴシック" charset="-128"/>
              </a:rPr>
              <a:t>How many of you teach Pythagorean Theorem?</a:t>
            </a:r>
          </a:p>
          <a:p>
            <a:r>
              <a:rPr lang="en-US" altLang="en-US" baseline="0" dirty="0">
                <a:latin typeface="Arial" charset="0"/>
                <a:ea typeface="ＭＳ Ｐゴシック" charset="-128"/>
              </a:rPr>
              <a:t>How many of you teach Distance Formula?</a:t>
            </a:r>
            <a:endParaRPr lang="en-US" altLang="en-US" dirty="0">
              <a:latin typeface="Arial" charset="0"/>
              <a:ea typeface="ＭＳ Ｐゴシック"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r>
              <a:rPr lang="en-US" altLang="en-US" dirty="0">
                <a:latin typeface="Arial" charset="0"/>
                <a:ea typeface="ＭＳ Ｐゴシック" charset="-128"/>
              </a:rPr>
              <a:t>-Model how to share programs by copying link and submitting via</a:t>
            </a:r>
            <a:r>
              <a:rPr lang="en-US" altLang="en-US" baseline="0" dirty="0">
                <a:latin typeface="Arial" charset="0"/>
                <a:ea typeface="ＭＳ Ｐゴシック" charset="-128"/>
              </a:rPr>
              <a:t> Google Form</a:t>
            </a:r>
          </a:p>
          <a:p>
            <a:r>
              <a:rPr lang="en-US" altLang="en-US" baseline="0" dirty="0">
                <a:latin typeface="Arial" charset="0"/>
                <a:ea typeface="ＭＳ Ｐゴシック" charset="-128"/>
              </a:rPr>
              <a:t>-Model how to create a QR code, highlight email and social media</a:t>
            </a:r>
          </a:p>
          <a:p>
            <a:r>
              <a:rPr lang="en-US" altLang="en-US" baseline="0" dirty="0">
                <a:latin typeface="Arial" charset="0"/>
                <a:ea typeface="ＭＳ Ｐゴシック" charset="-128"/>
              </a:rPr>
              <a:t>-For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have teachers save a different copy with the ‘tilt’ </a:t>
            </a:r>
            <a:r>
              <a:rPr lang="en-US" altLang="en-US" baseline="0" dirty="0" err="1">
                <a:latin typeface="Arial" charset="0"/>
                <a:ea typeface="ＭＳ Ｐゴシック" charset="-128"/>
              </a:rPr>
              <a:t>teachpack</a:t>
            </a:r>
            <a:r>
              <a:rPr lang="en-US" altLang="en-US" baseline="0" dirty="0">
                <a:latin typeface="Arial" charset="0"/>
                <a:ea typeface="ＭＳ Ｐゴシック" charset="-128"/>
              </a:rPr>
              <a:t> as best practice.</a:t>
            </a:r>
          </a:p>
          <a:p>
            <a:r>
              <a:rPr lang="en-US" altLang="en-US" baseline="0" dirty="0">
                <a:latin typeface="Arial" charset="0"/>
                <a:ea typeface="ＭＳ Ｐゴシック" charset="-128"/>
              </a:rPr>
              <a:t>-show teachers where ‘data structures’ resources are to get player moving in 2D</a:t>
            </a:r>
          </a:p>
          <a:p>
            <a:pPr marL="171450" indent="-171450">
              <a:buFontTx/>
              <a:buChar char="-"/>
            </a:pPr>
            <a:r>
              <a:rPr lang="en-US" altLang="en-US" baseline="0" dirty="0">
                <a:latin typeface="Arial" charset="0"/>
                <a:ea typeface="ＭＳ Ｐゴシック" charset="-128"/>
              </a:rPr>
              <a:t>Highlight ”How to Design Programs” textbook taught at Universities like Brown, WPI, and Northeastern</a:t>
            </a:r>
          </a:p>
          <a:p>
            <a:pPr marL="171450" indent="-171450">
              <a:buFontTx/>
              <a:buChar char="-"/>
            </a:pPr>
            <a:endParaRPr lang="en-US" altLang="en-US" baseline="0" dirty="0">
              <a:latin typeface="Arial" charset="0"/>
              <a:ea typeface="ＭＳ Ｐゴシック" charset="-128"/>
            </a:endParaRPr>
          </a:p>
          <a:p>
            <a:pPr marL="171450" indent="-171450">
              <a:buFontTx/>
              <a:buChar char="-"/>
            </a:pPr>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65485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11712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u="sng" dirty="0">
                <a:latin typeface="Arial" charset="0"/>
                <a:ea typeface="ＭＳ Ｐゴシック" charset="-128"/>
              </a:rPr>
              <a:t>KEY POINTS</a:t>
            </a:r>
          </a:p>
          <a:p>
            <a:r>
              <a:rPr lang="en-US" altLang="en-US" sz="1100" dirty="0">
                <a:latin typeface="Arial" charset="0"/>
                <a:ea typeface="ＭＳ Ｐゴシック" charset="-128"/>
              </a:rPr>
              <a:t>-When you’re 7 or 8</a:t>
            </a:r>
            <a:r>
              <a:rPr lang="en-US" altLang="en-US" sz="1100" baseline="0" dirty="0">
                <a:latin typeface="Arial" charset="0"/>
                <a:ea typeface="ＭＳ Ｐゴシック" charset="-128"/>
              </a:rPr>
              <a:t> </a:t>
            </a:r>
            <a:r>
              <a:rPr lang="en-US" altLang="en-US" sz="1100" baseline="0" dirty="0">
                <a:latin typeface="Arial" charset="0"/>
                <a:ea typeface="ＭＳ Ｐゴシック" charset="-128"/>
                <a:sym typeface="Wingdings"/>
              </a:rPr>
              <a:t> 4 + 2  “What’s the answer?”</a:t>
            </a:r>
          </a:p>
          <a:p>
            <a:r>
              <a:rPr lang="en-US" altLang="en-US" sz="1100" baseline="0" dirty="0">
                <a:latin typeface="Arial" charset="0"/>
                <a:ea typeface="ＭＳ Ｐゴシック" charset="-128"/>
                <a:sym typeface="Wingdings"/>
              </a:rPr>
              <a:t>-When you’re a little older   6 = _ + 2  “What’s the answer?”</a:t>
            </a:r>
          </a:p>
          <a:p>
            <a:pPr marL="171450" indent="-171450">
              <a:buFontTx/>
              <a:buChar char="-"/>
            </a:pPr>
            <a:r>
              <a:rPr lang="en-US" altLang="en-US" sz="1100" baseline="0" dirty="0">
                <a:latin typeface="Arial" charset="0"/>
                <a:ea typeface="ＭＳ Ｐゴシック" charset="-128"/>
                <a:sym typeface="Wingdings"/>
              </a:rPr>
              <a:t>Pre-Algebra  6 = x + 2    “What’s the answer?”</a:t>
            </a:r>
          </a:p>
          <a:p>
            <a:pPr marL="171450" indent="-171450">
              <a:buFontTx/>
              <a:buChar char="-"/>
            </a:pPr>
            <a:r>
              <a:rPr lang="en-US" altLang="en-US" sz="1100" baseline="0" dirty="0">
                <a:latin typeface="Arial" charset="0"/>
                <a:ea typeface="ＭＳ Ｐゴシック" charset="-128"/>
                <a:sym typeface="Wingdings"/>
              </a:rPr>
              <a:t>Structure has changed but process remains the same</a:t>
            </a:r>
          </a:p>
          <a:p>
            <a:pPr marL="171450" indent="-171450">
              <a:buFontTx/>
              <a:buChar char="-"/>
            </a:pPr>
            <a:r>
              <a:rPr lang="en-US" altLang="en-US" sz="1100" baseline="0" dirty="0">
                <a:latin typeface="Arial" charset="0"/>
                <a:ea typeface="ＭＳ Ｐゴシック" charset="-128"/>
                <a:sym typeface="Wingdings"/>
              </a:rPr>
              <a:t>Then in Algebra, EVERYTHING has changed.   f(x) = x + 2  “What’s the Answer?”</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Object - Process duality problem</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Other problem is seeing/visualizing the representation of functions</a:t>
            </a:r>
            <a:endParaRPr lang="en-US" altLang="en-US" sz="1100" dirty="0">
              <a:latin typeface="Arial" charset="0"/>
              <a:ea typeface="ＭＳ Ｐゴシック" charset="-128"/>
            </a:endParaRPr>
          </a:p>
          <a:p>
            <a:r>
              <a:rPr lang="en-US" altLang="en-US" sz="1100" u="sng" dirty="0">
                <a:latin typeface="Arial" charset="0"/>
                <a:ea typeface="ＭＳ Ｐゴシック" charset="-128"/>
              </a:rPr>
              <a:t>MATH CONNECTIONS</a:t>
            </a:r>
          </a:p>
          <a:p>
            <a:endParaRPr lang="en-US" altLang="en-US" sz="1100" dirty="0">
              <a:latin typeface="Arial" charset="0"/>
              <a:ea typeface="ＭＳ Ｐゴシック" charset="-128"/>
            </a:endParaRPr>
          </a:p>
          <a:p>
            <a:r>
              <a:rPr lang="en-US" altLang="en-US" sz="1100" u="sng" dirty="0">
                <a:latin typeface="Arial" charset="0"/>
                <a:ea typeface="ＭＳ Ｐゴシック" charset="-128"/>
              </a:rPr>
              <a:t>POWERFUL</a:t>
            </a:r>
            <a:r>
              <a:rPr lang="en-US" altLang="en-US" sz="1100" u="sng" baseline="0" dirty="0">
                <a:latin typeface="Arial" charset="0"/>
                <a:ea typeface="ＭＳ Ｐゴシック" charset="-128"/>
              </a:rPr>
              <a:t> QUOTES/PHRASES</a:t>
            </a:r>
          </a:p>
          <a:p>
            <a:pPr rtl="0"/>
            <a:r>
              <a:rPr lang="en-US" altLang="en-US" sz="1100" dirty="0">
                <a:latin typeface="Arial" charset="0"/>
                <a:ea typeface="ＭＳ Ｐゴシック" charset="-128"/>
              </a:rPr>
              <a: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At age 13 or 14, students have done thousands of math problems, and every single one has given them one goal: get the answer. But there is no answer here, there's not even a question. This is the first huge cognitive hurdle for kids: we're no longer talking about math as a process anymore, now we’re talking about functions: objects, with their own properties. When they reach algebra, math hasn't just gotten harder, math completely changed! We’re no longer asking students “what is the answer?” We’re asking questions like “Is this function linear? Is it exponential?” A HUGE change from the way math has been taught before now.  Object - Process duality problem.</a:t>
            </a:r>
            <a:endParaRPr lang="en-US" sz="1100" b="0" dirty="0">
              <a:effectLst/>
            </a:endParaRPr>
          </a:p>
          <a:p>
            <a:pPr rtl="0"/>
            <a:br>
              <a:rPr lang="en-US" sz="1100"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Which one of these is “the real function”? They all are! These functions as objects have multiple representations, and the second largest challenge in algebra is realizing how they are all connected. Each representation takes a while to learn, and adding that they are connected - involves even more time</a:t>
            </a:r>
            <a:endParaRPr lang="en-US" sz="1100" b="0" dirty="0">
              <a:effectLst/>
            </a:endParaRPr>
          </a:p>
          <a:p>
            <a:br>
              <a:rPr lang="en-US" sz="1100" dirty="0"/>
            </a:br>
            <a:endParaRPr lang="en-US" altLang="en-US" sz="1100" dirty="0">
              <a:latin typeface="Arial" charset="0"/>
              <a:ea typeface="ＭＳ Ｐゴシック"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8</a:t>
            </a:fld>
            <a:endParaRPr lang="en-US" alt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dirty="0">
                <a:solidFill>
                  <a:srgbClr val="000000"/>
                </a:solidFill>
                <a:latin typeface="Arial" charset="0"/>
                <a:ea typeface="ＭＳ Ｐゴシック" charset="-128"/>
              </a:rPr>
              <a:t>What’s different for pre-algebra and earlier?</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72</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charset="0"/>
                <a:ea typeface="ＭＳ Ｐゴシック" charset="-128"/>
              </a:rPr>
              <a:t>100 Days devoted to material that Bootstrap Covers</a:t>
            </a:r>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altLang="en-US" dirty="0">
              <a:latin typeface="Arial" charset="0"/>
              <a:ea typeface="ＭＳ Ｐゴシック" charset="-128"/>
            </a:endParaRP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73</a:t>
            </a:fld>
            <a:endParaRPr lang="en-US" altLang="en-US"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496493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38722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computing background!</a:t>
            </a:r>
          </a:p>
          <a:p>
            <a:endParaRPr lang="en-US" b="0" i="0" baseline="0"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7881061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6036096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203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u="sng" dirty="0">
                <a:latin typeface="Arial" charset="0"/>
                <a:ea typeface="ＭＳ Ｐゴシック" charset="-128"/>
              </a:rPr>
              <a:t>KEY POINTS</a:t>
            </a:r>
          </a:p>
          <a:p>
            <a:r>
              <a:rPr lang="en-US" altLang="en-US" dirty="0">
                <a:latin typeface="Arial" charset="0"/>
                <a:ea typeface="ＭＳ Ｐゴシック" charset="-128"/>
              </a:rPr>
              <a:t>-Demonstrate</a:t>
            </a:r>
            <a:r>
              <a:rPr lang="en-US" altLang="en-US" baseline="0" dirty="0">
                <a:latin typeface="Arial" charset="0"/>
                <a:ea typeface="ＭＳ Ｐゴシック" charset="-128"/>
              </a:rPr>
              <a:t> different representations of functions</a:t>
            </a:r>
          </a:p>
          <a:p>
            <a:r>
              <a:rPr lang="en-US" altLang="en-US" baseline="0" dirty="0">
                <a:latin typeface="Arial" charset="0"/>
                <a:ea typeface="ＭＳ Ｐゴシック" charset="-128"/>
              </a:rPr>
              <a:t>-Activity: Raise your hands when you can tell me how many roots the function “f” has?</a:t>
            </a:r>
          </a:p>
          <a:p>
            <a:r>
              <a:rPr lang="en-US" altLang="en-US" baseline="0" dirty="0">
                <a:latin typeface="Arial" charset="0"/>
                <a:ea typeface="ＭＳ Ｐゴシック" charset="-128"/>
              </a:rPr>
              <a:t>-Input/Output Table(pause), Symbol Notation(pause) and a Graph</a:t>
            </a:r>
          </a:p>
          <a:p>
            <a:pPr marL="171450" indent="-171450">
              <a:buFontTx/>
              <a:buChar char="-"/>
            </a:pPr>
            <a:r>
              <a:rPr lang="en-US" sz="1200" b="0" i="0" u="none" strike="noStrike" kern="1200" baseline="0" dirty="0">
                <a:solidFill>
                  <a:schemeClr val="tx1"/>
                </a:solidFill>
                <a:effectLst/>
                <a:latin typeface="Arial" charset="0"/>
                <a:ea typeface="ＭＳ Ｐゴシック" charset="-128"/>
                <a:cs typeface="ＭＳ Ｐゴシック" pitchFamily="-111" charset="-128"/>
              </a:rPr>
              <a:t>Many students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don't think of the graph</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as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 function- the graph is what a function</a:t>
            </a:r>
            <a:r>
              <a:rPr lang="en-US" sz="1200" b="1" i="0" u="none" strike="noStrike" kern="1200" dirty="0">
                <a:solidFill>
                  <a:schemeClr val="tx1"/>
                </a:solidFill>
                <a:effectLst/>
                <a:latin typeface="Arial" pitchFamily="-111" charset="0"/>
                <a:ea typeface="ＭＳ Ｐゴシック" pitchFamily="-111" charset="-128"/>
                <a:cs typeface="ＭＳ Ｐゴシック" pitchFamily="-111" charset="-128"/>
              </a:rPr>
              <a:t> draws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 want the "real" function, usually symbol notation</a:t>
            </a:r>
          </a:p>
          <a:p>
            <a:pPr marL="171450" indent="-171450">
              <a:buFontTx/>
              <a:buChar char="-"/>
            </a:pP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Struggling</a:t>
            </a:r>
            <a:r>
              <a:rPr lang="en-US" sz="1200" b="0" i="0" u="none" strike="noStrike" kern="1200" baseline="0" dirty="0">
                <a:solidFill>
                  <a:schemeClr val="tx1"/>
                </a:solidFill>
                <a:effectLst/>
                <a:latin typeface="Arial" pitchFamily="-111" charset="0"/>
                <a:ea typeface="ＭＳ Ｐゴシック" pitchFamily="-111" charset="-128"/>
                <a:cs typeface="ＭＳ Ｐゴシック" pitchFamily="-111" charset="-128"/>
              </a:rPr>
              <a:t> Students?</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They'll typically see this, and pull out some paper and start making an input/output table.</a:t>
            </a:r>
          </a:p>
          <a:p>
            <a:pPr marL="171450" indent="-171450">
              <a:buFontTx/>
              <a:buChar char="-"/>
            </a:pPr>
            <a:endParaRPr lang="en-US" altLang="en-US" dirty="0">
              <a:latin typeface="Arial" charset="0"/>
              <a:ea typeface="ＭＳ Ｐゴシック" charset="-128"/>
            </a:endParaRPr>
          </a:p>
          <a:p>
            <a:r>
              <a:rPr lang="en-US" altLang="en-US" u="sng"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u="sng" dirty="0">
                <a:latin typeface="Arial" charset="0"/>
                <a:ea typeface="ＭＳ Ｐゴシック" charset="-128"/>
              </a:rPr>
              <a:t>POWERFUL</a:t>
            </a:r>
            <a:r>
              <a:rPr lang="en-US" altLang="en-US" u="sng" baseline="0" dirty="0">
                <a:latin typeface="Arial" charset="0"/>
                <a:ea typeface="ＭＳ Ｐゴシック" charset="-128"/>
              </a:rPr>
              <a:t> QUOTES/PHRASES</a:t>
            </a:r>
          </a:p>
          <a:p>
            <a:endParaRPr lang="en-US" dirty="0"/>
          </a:p>
          <a:p>
            <a:pPr rtl="0"/>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So what's the problem with this, if you're trying to find out how many roots f has?  For any finite number of points, there is an infinite number of functions that go through those points. A student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can't</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know how many roots f has with just an input/output table. With this representation, the question isn't just hard,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it's impossible</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 Which is why….</a:t>
            </a:r>
            <a:endParaRPr lang="en-US" b="0" dirty="0">
              <a:effectLst/>
            </a:endParaRPr>
          </a:p>
          <a:p>
            <a:endParaRPr lang="en-US" altLang="en-US" b="1" dirty="0">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9</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a:p>
            <a:r>
              <a:rPr lang="en-US" altLang="en-US" dirty="0">
                <a:latin typeface="Arial" charset="0"/>
                <a:ea typeface="ＭＳ Ｐゴシック" charset="-128"/>
              </a:rPr>
              <a:t>KEY POINTS</a:t>
            </a:r>
          </a:p>
          <a:p>
            <a:endParaRPr lang="en-US" altLang="en-US" dirty="0">
              <a:latin typeface="Arial" charset="0"/>
              <a:ea typeface="ＭＳ Ｐゴシック" charset="-128"/>
            </a:endParaRPr>
          </a:p>
          <a:p>
            <a:r>
              <a:rPr lang="en-US" altLang="en-US" dirty="0">
                <a:latin typeface="Arial" charset="0"/>
                <a:ea typeface="ＭＳ Ｐゴシック" charset="-128"/>
              </a:rPr>
              <a:t>MATH CONNECTIONS</a:t>
            </a:r>
          </a:p>
          <a:p>
            <a:endParaRPr lang="en-US" altLang="en-US" dirty="0">
              <a:latin typeface="Arial" charset="0"/>
              <a:ea typeface="ＭＳ Ｐゴシック" charset="-128"/>
            </a:endParaRPr>
          </a:p>
          <a:p>
            <a:r>
              <a:rPr lang="en-US" altLang="en-US" dirty="0">
                <a:latin typeface="Arial" charset="0"/>
                <a:ea typeface="ＭＳ Ｐゴシック" charset="-128"/>
              </a:rPr>
              <a:t>POWERFUL</a:t>
            </a:r>
            <a:r>
              <a:rPr lang="en-US" altLang="en-US" baseline="0" dirty="0">
                <a:latin typeface="Arial" charset="0"/>
                <a:ea typeface="ＭＳ Ｐゴシック" charset="-128"/>
              </a:rPr>
              <a:t> QUOTES/PHRASES</a:t>
            </a:r>
          </a:p>
          <a:p>
            <a:pPr rtl="0"/>
            <a:br>
              <a:rPr lang="en-US" dirty="0"/>
            </a:b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Bootstrap, our first goal is to make functions and their representations </a:t>
            </a:r>
            <a:r>
              <a:rPr lang="en-US" sz="1200" b="0" i="1" u="none" strike="noStrike" kern="1200" dirty="0">
                <a:solidFill>
                  <a:schemeClr val="tx1"/>
                </a:solidFill>
                <a:effectLst/>
                <a:latin typeface="Arial" pitchFamily="-111" charset="0"/>
                <a:ea typeface="ＭＳ Ｐゴシック" pitchFamily="-111" charset="-128"/>
                <a:cs typeface="ＭＳ Ｐゴシック" pitchFamily="-111" charset="-128"/>
              </a:rPr>
              <a:t>concrete and connected </a:t>
            </a:r>
            <a:r>
              <a:rPr lang="en-US" sz="1200" b="0" i="0" u="none" strike="noStrike" kern="1200" dirty="0">
                <a:solidFill>
                  <a:schemeClr val="tx1"/>
                </a:solidFill>
                <a:effectLst/>
                <a:latin typeface="Arial" pitchFamily="-111" charset="0"/>
                <a:ea typeface="ＭＳ Ｐゴシック" pitchFamily="-111" charset="-128"/>
                <a:cs typeface="ＭＳ Ｐゴシック" pitchFamily="-111" charset="-128"/>
              </a:rPr>
              <a:t>in students’ minds. And this isn't a new idea: The National Council of Teachers of Mathematics has been saying this for years. The common core standards for math is all over this! We know how to help students who are struggling in algebra.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a:t>
            </a:fld>
            <a:endParaRPr lang="en-US" altLang="en-US"/>
          </a:p>
        </p:txBody>
      </p:sp>
    </p:spTree>
    <p:extLst>
      <p:ext uri="{BB962C8B-B14F-4D97-AF65-F5344CB8AC3E}">
        <p14:creationId xmlns:p14="http://schemas.microsoft.com/office/powerpoint/2010/main" val="19073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C19AFB9-CD3F-8044-B990-14879F309C36}"/>
              </a:ext>
            </a:extLst>
          </p:cNvPr>
          <p:cNvPicPr>
            <a:picLocks noChangeAspect="1"/>
          </p:cNvPicPr>
          <p:nvPr userDrawn="1"/>
        </p:nvPicPr>
        <p:blipFill>
          <a:blip r:embed="rId3"/>
          <a:stretch>
            <a:fillRect/>
          </a:stretch>
        </p:blipFill>
        <p:spPr>
          <a:xfrm>
            <a:off x="-12290" y="5086965"/>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84B21AA6-294E-BA4D-852B-93BF93C62D1E}"/>
              </a:ext>
            </a:extLst>
          </p:cNvPr>
          <p:cNvPicPr>
            <a:picLocks noChangeAspect="1"/>
          </p:cNvPicPr>
          <p:nvPr userDrawn="1"/>
        </p:nvPicPr>
        <p:blipFill>
          <a:blip r:embed="rId3"/>
          <a:stretch>
            <a:fillRect/>
          </a:stretch>
        </p:blipFill>
        <p:spPr>
          <a:xfrm>
            <a:off x="0" y="5183462"/>
            <a:ext cx="1790700" cy="1790700"/>
          </a:xfrm>
          <a:prstGeom prst="rect">
            <a:avLst/>
          </a:prstGeom>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8/20/18</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8" name="Picture 7">
            <a:extLst>
              <a:ext uri="{FF2B5EF4-FFF2-40B4-BE49-F238E27FC236}">
                <a16:creationId xmlns:a16="http://schemas.microsoft.com/office/drawing/2014/main" id="{340B0712-B618-484B-899B-E38840815EC8}"/>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2E57CC2A-1A8F-E040-9B93-1484EDECF666}"/>
              </a:ext>
            </a:extLst>
          </p:cNvPr>
          <p:cNvPicPr>
            <a:picLocks noChangeAspect="1"/>
          </p:cNvPicPr>
          <p:nvPr userDrawn="1"/>
        </p:nvPicPr>
        <p:blipFill>
          <a:blip r:embed="rId3"/>
          <a:stretch>
            <a:fillRect/>
          </a:stretch>
        </p:blipFill>
        <p:spPr>
          <a:xfrm>
            <a:off x="-39893" y="4953000"/>
            <a:ext cx="1790700" cy="1790700"/>
          </a:xfrm>
          <a:prstGeom prst="rect">
            <a:avLst/>
          </a:prstGeom>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8/20/18</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0" name="Picture 9">
            <a:extLst>
              <a:ext uri="{FF2B5EF4-FFF2-40B4-BE49-F238E27FC236}">
                <a16:creationId xmlns:a16="http://schemas.microsoft.com/office/drawing/2014/main" id="{7A36E7D5-53FB-B84A-A6ED-CB2D4808DD26}"/>
              </a:ext>
            </a:extLst>
          </p:cNvPr>
          <p:cNvPicPr>
            <a:picLocks noChangeAspect="1"/>
          </p:cNvPicPr>
          <p:nvPr userDrawn="1"/>
        </p:nvPicPr>
        <p:blipFill>
          <a:blip r:embed="rId2"/>
          <a:stretch>
            <a:fillRect/>
          </a:stretch>
        </p:blipFill>
        <p:spPr>
          <a:xfrm>
            <a:off x="76200" y="-38100"/>
            <a:ext cx="1790700" cy="1790700"/>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B5CF2B3-17C5-8248-9F34-B4E67C3CA71D}"/>
              </a:ext>
            </a:extLst>
          </p:cNvPr>
          <p:cNvPicPr>
            <a:picLocks noChangeAspect="1"/>
          </p:cNvPicPr>
          <p:nvPr userDrawn="1"/>
        </p:nvPicPr>
        <p:blipFill>
          <a:blip r:embed="rId3"/>
          <a:stretch>
            <a:fillRect/>
          </a:stretch>
        </p:blipFill>
        <p:spPr>
          <a:xfrm>
            <a:off x="0" y="5067300"/>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694F737-ECD8-0F44-87AA-B11D7DDF602A}"/>
              </a:ext>
            </a:extLst>
          </p:cNvPr>
          <p:cNvPicPr>
            <a:picLocks noChangeAspect="1"/>
          </p:cNvPicPr>
          <p:nvPr userDrawn="1"/>
        </p:nvPicPr>
        <p:blipFill>
          <a:blip r:embed="rId3"/>
          <a:stretch>
            <a:fillRect/>
          </a:stretch>
        </p:blipFill>
        <p:spPr>
          <a:xfrm>
            <a:off x="-76200" y="489713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33E7F3A-C181-294D-B3E9-0A64135492E7}"/>
              </a:ext>
            </a:extLst>
          </p:cNvPr>
          <p:cNvPicPr>
            <a:picLocks noChangeAspect="1"/>
          </p:cNvPicPr>
          <p:nvPr userDrawn="1"/>
        </p:nvPicPr>
        <p:blipFill>
          <a:blip r:embed="rId3"/>
          <a:stretch>
            <a:fillRect/>
          </a:stretch>
        </p:blipFill>
        <p:spPr>
          <a:xfrm>
            <a:off x="9832" y="5072216"/>
            <a:ext cx="1790700" cy="1790700"/>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E6C5A20-179D-934D-B6C9-14C27F126A04}"/>
              </a:ext>
            </a:extLst>
          </p:cNvPr>
          <p:cNvPicPr>
            <a:picLocks noChangeAspect="1"/>
          </p:cNvPicPr>
          <p:nvPr userDrawn="1"/>
        </p:nvPicPr>
        <p:blipFill>
          <a:blip r:embed="rId3"/>
          <a:stretch>
            <a:fillRect/>
          </a:stretch>
        </p:blipFill>
        <p:spPr>
          <a:xfrm>
            <a:off x="-34413" y="4953000"/>
            <a:ext cx="2009775" cy="2009775"/>
          </a:xfrm>
          <a:prstGeom prst="rect">
            <a:avLst/>
          </a:prstGeom>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A451106C-1168-5A47-AF67-D68800B338D9}"/>
              </a:ext>
            </a:extLst>
          </p:cNvPr>
          <p:cNvPicPr>
            <a:picLocks noChangeAspect="1"/>
          </p:cNvPicPr>
          <p:nvPr userDrawn="1"/>
        </p:nvPicPr>
        <p:blipFill>
          <a:blip r:embed="rId3"/>
          <a:stretch>
            <a:fillRect/>
          </a:stretch>
        </p:blipFill>
        <p:spPr>
          <a:xfrm>
            <a:off x="-76200" y="5067300"/>
            <a:ext cx="1790700" cy="1790700"/>
          </a:xfrm>
          <a:prstGeom prst="rect">
            <a:avLst/>
          </a:prstGeom>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a:extLst>
              <a:ext uri="{FF2B5EF4-FFF2-40B4-BE49-F238E27FC236}">
                <a16:creationId xmlns:a16="http://schemas.microsoft.com/office/drawing/2014/main" id="{76394581-9FCB-3040-BD3D-AACB573B7F97}"/>
              </a:ext>
            </a:extLst>
          </p:cNvPr>
          <p:cNvPicPr>
            <a:picLocks noChangeAspect="1"/>
          </p:cNvPicPr>
          <p:nvPr userDrawn="1"/>
        </p:nvPicPr>
        <p:blipFill>
          <a:blip r:embed="rId3"/>
          <a:stretch>
            <a:fillRect/>
          </a:stretch>
        </p:blipFill>
        <p:spPr>
          <a:xfrm>
            <a:off x="-29497" y="5183462"/>
            <a:ext cx="1790700" cy="1790700"/>
          </a:xfrm>
          <a:prstGeom prst="rect">
            <a:avLst/>
          </a:prstGeom>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8/20/18</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3" name="Picture 2">
            <a:extLst>
              <a:ext uri="{FF2B5EF4-FFF2-40B4-BE49-F238E27FC236}">
                <a16:creationId xmlns:a16="http://schemas.microsoft.com/office/drawing/2014/main" id="{FA0D1C81-5EBB-6345-9A9D-8FD001B974A6}"/>
              </a:ext>
            </a:extLst>
          </p:cNvPr>
          <p:cNvPicPr>
            <a:picLocks noChangeAspect="1"/>
          </p:cNvPicPr>
          <p:nvPr userDrawn="1"/>
        </p:nvPicPr>
        <p:blipFill>
          <a:blip r:embed="rId13"/>
          <a:stretch>
            <a:fillRect/>
          </a:stretch>
        </p:blipFill>
        <p:spPr>
          <a:xfrm>
            <a:off x="76200" y="-38100"/>
            <a:ext cx="1790700" cy="1790700"/>
          </a:xfrm>
          <a:prstGeom prst="rect">
            <a:avLst/>
          </a:prstGeom>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it.ly/PreBootstrapPD"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17.xml"/><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 Id="rId9" Type="http://schemas.openxmlformats.org/officeDocument/2006/relationships/image" Target="../media/image52.jp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BootstrapWorld.org/materi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tiff"/></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www.WeScheme.or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9.emf"/><Relationship Id="rId4" Type="http://schemas.openxmlformats.org/officeDocument/2006/relationships/oleObject" Target="../embeddings/oleObject2.bin"/><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www.htdp.org/"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chart" Target="../charts/char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80.tiff"/><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A32501-5200-1642-8F37-3EC7BBADF1A2}"/>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Welcome to </a:t>
            </a:r>
            <a:r>
              <a:rPr lang="en-US" dirty="0" err="1"/>
              <a:t>Bootstrap:Algebra</a:t>
            </a:r>
            <a:r>
              <a:rPr lang="en-US" dirty="0"/>
              <a:t>!</a:t>
            </a:r>
          </a:p>
        </p:txBody>
      </p:sp>
      <p:sp>
        <p:nvSpPr>
          <p:cNvPr id="6" name="Content Placeholder 2">
            <a:extLst>
              <a:ext uri="{FF2B5EF4-FFF2-40B4-BE49-F238E27FC236}">
                <a16:creationId xmlns:a16="http://schemas.microsoft.com/office/drawing/2014/main" id="{A62BE349-861D-8443-9E12-07AF92D6BCF2}"/>
              </a:ext>
            </a:extLst>
          </p:cNvPr>
          <p:cNvSpPr txBox="1">
            <a:spLocks/>
          </p:cNvSpPr>
          <p:nvPr/>
        </p:nvSpPr>
        <p:spPr>
          <a:xfrm>
            <a:off x="304800" y="1554163"/>
            <a:ext cx="8686800" cy="4525962"/>
          </a:xfrm>
          <a:prstGeom prst="rect">
            <a:avLst/>
          </a:prstGeom>
        </p:spPr>
        <p:txBody>
          <a:bodyPr/>
          <a:lst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a:lnSpc>
                <a:spcPct val="150000"/>
              </a:lnSpc>
            </a:pPr>
            <a:r>
              <a:rPr lang="en-US" altLang="en-US" dirty="0">
                <a:cs typeface="Helvetica" charset="0"/>
              </a:rPr>
              <a:t>Please fill out the Form at:  </a:t>
            </a:r>
            <a:r>
              <a:rPr lang="en-US" altLang="en-US" dirty="0" err="1">
                <a:cs typeface="Helvetica" charset="0"/>
                <a:hlinkClick r:id="rId3"/>
              </a:rPr>
              <a:t>bit.ly</a:t>
            </a:r>
            <a:r>
              <a:rPr lang="en-US" altLang="en-US" dirty="0">
                <a:cs typeface="Helvetica" charset="0"/>
                <a:hlinkClick r:id="rId3"/>
              </a:rPr>
              <a:t>/</a:t>
            </a:r>
            <a:r>
              <a:rPr lang="en-US" altLang="en-US" dirty="0" err="1">
                <a:cs typeface="Helvetica" charset="0"/>
                <a:hlinkClick r:id="rId3"/>
              </a:rPr>
              <a:t>PreBootstrapPD</a:t>
            </a:r>
            <a:endParaRPr lang="en-US" altLang="en-US" dirty="0">
              <a:cs typeface="Helvetica" charset="0"/>
            </a:endParaRPr>
          </a:p>
          <a:p>
            <a:pPr>
              <a:lnSpc>
                <a:spcPct val="150000"/>
              </a:lnSpc>
            </a:pPr>
            <a:r>
              <a:rPr lang="en-US" altLang="en-US" dirty="0">
                <a:cs typeface="Helvetica" charset="0"/>
              </a:rPr>
              <a:t>Create a tri-fold name plate w/paper and markers.</a:t>
            </a:r>
          </a:p>
        </p:txBody>
      </p:sp>
      <p:pic>
        <p:nvPicPr>
          <p:cNvPr id="8" name="Picture 7">
            <a:extLst>
              <a:ext uri="{FF2B5EF4-FFF2-40B4-BE49-F238E27FC236}">
                <a16:creationId xmlns:a16="http://schemas.microsoft.com/office/drawing/2014/main" id="{0ADF9D57-C558-1E42-AFD7-844C07F1B9A0}"/>
              </a:ext>
            </a:extLst>
          </p:cNvPr>
          <p:cNvPicPr>
            <a:picLocks noChangeAspect="1"/>
          </p:cNvPicPr>
          <p:nvPr/>
        </p:nvPicPr>
        <p:blipFill rotWithShape="1">
          <a:blip r:embed="rId4"/>
          <a:srcRect b="17550"/>
          <a:stretch/>
        </p:blipFill>
        <p:spPr>
          <a:xfrm>
            <a:off x="1524000" y="3682406"/>
            <a:ext cx="5772150" cy="2397719"/>
          </a:xfrm>
          <a:prstGeom prst="rect">
            <a:avLst/>
          </a:prstGeom>
        </p:spPr>
      </p:pic>
    </p:spTree>
    <p:extLst>
      <p:ext uri="{BB962C8B-B14F-4D97-AF65-F5344CB8AC3E}">
        <p14:creationId xmlns:p14="http://schemas.microsoft.com/office/powerpoint/2010/main" val="2372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5105400"/>
            <a:ext cx="1752600" cy="1752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activities(Open new tab: </a:t>
            </a:r>
            <a:r>
              <a:rPr lang="en-US" altLang="en-US" dirty="0" err="1">
                <a:ea typeface="ＭＳ Ｐゴシック" charset="-128"/>
                <a:cs typeface="Helvetica" charset="0"/>
              </a:rPr>
              <a:t>www.bootstrapworld.org</a:t>
            </a:r>
            <a:r>
              <a:rPr lang="en-US" altLang="en-US" dirty="0">
                <a:ea typeface="ＭＳ Ｐゴシック" charset="-128"/>
                <a:cs typeface="Helvetica" charset="0"/>
              </a:rPr>
              <a:t>)</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for </a:t>
            </a:r>
            <a:r>
              <a:rPr lang="en-US" altLang="en-US" u="sng" dirty="0">
                <a:ea typeface="ＭＳ Ｐゴシック" charset="-128"/>
                <a:cs typeface="Helvetica" charset="0"/>
              </a:rPr>
              <a:t>Mathematics</a:t>
            </a:r>
            <a:r>
              <a:rPr lang="en-US" altLang="en-US" dirty="0">
                <a:ea typeface="ＭＳ Ｐゴシック" charset="-128"/>
                <a:cs typeface="Helvetica" charset="0"/>
              </a:rPr>
              <a:t>.</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Brainstorming, and Circles of Evaluation</a:t>
            </a:r>
          </a:p>
          <a:p>
            <a:pPr eaLnBrk="1" hangingPunct="1"/>
            <a:r>
              <a:rPr lang="en-US" altLang="en-US" sz="2400" dirty="0">
                <a:latin typeface="Helvetica" charset="0"/>
                <a:ea typeface="ＭＳ Ｐゴシック" charset="-128"/>
                <a:cs typeface="Helvetica" charset="0"/>
              </a:rPr>
              <a:t>Datatypes, Domain &amp; 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ea typeface="ＭＳ Ｐゴシック" charset="-128"/>
                <a:cs typeface="Helvetica" charset="0"/>
              </a:rPr>
              <a:t>Brainstorming, and Circles of Evaluation</a:t>
            </a:r>
          </a:p>
          <a:p>
            <a:pPr eaLnBrk="1" hangingPunct="1"/>
            <a:r>
              <a:rPr lang="en-US" altLang="en-US" sz="2400" dirty="0">
                <a:ea typeface="ＭＳ Ｐゴシック" charset="-128"/>
                <a:cs typeface="Helvetica" charset="0"/>
              </a:rPr>
              <a:t>Datatypes, Domain &amp; Range</a:t>
            </a:r>
          </a:p>
          <a:p>
            <a:pPr eaLnBrk="1" hangingPunct="1"/>
            <a:r>
              <a:rPr lang="en-US" altLang="en-US" sz="2400" dirty="0">
                <a:ea typeface="ＭＳ Ｐゴシック" charset="-128"/>
                <a:cs typeface="Helvetica" charset="0"/>
              </a:rPr>
              <a:t>Defining Functions</a:t>
            </a:r>
          </a:p>
          <a:p>
            <a:pPr eaLnBrk="1" hangingPunct="1"/>
            <a:r>
              <a:rPr lang="en-US" altLang="en-US" sz="2400" dirty="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74"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0CBE-5B71-D047-A1B7-DACB3E69CC2E}"/>
              </a:ext>
            </a:extLst>
          </p:cNvPr>
          <p:cNvSpPr>
            <a:spLocks noGrp="1"/>
          </p:cNvSpPr>
          <p:nvPr>
            <p:ph type="title"/>
          </p:nvPr>
        </p:nvSpPr>
        <p:spPr/>
        <p:txBody>
          <a:bodyPr/>
          <a:lstStyle/>
          <a:p>
            <a:r>
              <a:rPr lang="en-US" dirty="0" err="1"/>
              <a:t>Bootstrap:Algebra</a:t>
            </a:r>
            <a:endParaRPr lang="en-US" dirty="0"/>
          </a:p>
        </p:txBody>
      </p:sp>
    </p:spTree>
    <p:extLst>
      <p:ext uri="{BB962C8B-B14F-4D97-AF65-F5344CB8AC3E}">
        <p14:creationId xmlns:p14="http://schemas.microsoft.com/office/powerpoint/2010/main" val="1108978173"/>
      </p:ext>
    </p:extLst>
  </p:cSld>
  <p:clrMapOvr>
    <a:masterClrMapping/>
  </p:clrMapOvr>
  <mc:AlternateContent xmlns:mc="http://schemas.openxmlformats.org/markup-compatibility/2006" xmlns:p14="http://schemas.microsoft.com/office/powerpoint/2010/main">
    <mc:Choice Requires="p14">
      <p:transition spd="slow" p14:dur="2000" advTm="2891"/>
    </mc:Choice>
    <mc:Fallback xmlns="">
      <p:transition spd="slow" advTm="289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5C31-B062-C249-B71B-75D55D97505C}"/>
              </a:ext>
            </a:extLst>
          </p:cNvPr>
          <p:cNvSpPr>
            <a:spLocks noGrp="1"/>
          </p:cNvSpPr>
          <p:nvPr>
            <p:ph type="title"/>
          </p:nvPr>
        </p:nvSpPr>
        <p:spPr/>
        <p:txBody>
          <a:bodyPr/>
          <a:lstStyle/>
          <a:p>
            <a:r>
              <a:rPr lang="en-US" dirty="0"/>
              <a:t>Take a look around the room</a:t>
            </a:r>
          </a:p>
        </p:txBody>
      </p:sp>
      <p:pic>
        <p:nvPicPr>
          <p:cNvPr id="6" name="Picture 5">
            <a:extLst>
              <a:ext uri="{FF2B5EF4-FFF2-40B4-BE49-F238E27FC236}">
                <a16:creationId xmlns:a16="http://schemas.microsoft.com/office/drawing/2014/main" id="{44D9969D-B408-2341-AB8D-1D68F6AC7347}"/>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399692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Mathematical Practices</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600200"/>
            <a:ext cx="2209800" cy="285974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982" y="1583764"/>
            <a:ext cx="2222500" cy="287617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0900" y="1583764"/>
            <a:ext cx="2209800" cy="285974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0718" y="1600200"/>
            <a:ext cx="2264064" cy="2929965"/>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 y="4075954"/>
            <a:ext cx="2224808" cy="2879163"/>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075954"/>
            <a:ext cx="2230581" cy="2886634"/>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4075954"/>
            <a:ext cx="2317174" cy="299869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4200" y="4150660"/>
            <a:ext cx="2209800" cy="2859740"/>
          </a:xfrm>
          <a:prstGeom prst="rect">
            <a:avLst/>
          </a:prstGeom>
        </p:spPr>
      </p:pic>
    </p:spTree>
    <p:extLst>
      <p:ext uri="{BB962C8B-B14F-4D97-AF65-F5344CB8AC3E}">
        <p14:creationId xmlns:p14="http://schemas.microsoft.com/office/powerpoint/2010/main" val="385267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 </a:t>
            </a:r>
            <a:r>
              <a:rPr lang="en-US" dirty="0" err="1"/>
              <a:t>Boaler’s</a:t>
            </a:r>
            <a:r>
              <a:rPr lang="en-US" dirty="0"/>
              <a:t> Norms for </a:t>
            </a:r>
            <a:br>
              <a:rPr lang="en-US" dirty="0"/>
            </a:br>
            <a:r>
              <a:rPr lang="en-US" dirty="0"/>
              <a:t>a Positive Math Mindset Culture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1828800"/>
            <a:ext cx="2620433" cy="1965325"/>
          </a:xfrm>
          <a:ln w="76200">
            <a:solidFill>
              <a:schemeClr val="bg1"/>
            </a:solidFill>
          </a:ln>
          <a:effectLst>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87" y="1034759"/>
            <a:ext cx="2966413" cy="2224810"/>
          </a:xfrm>
          <a:prstGeom prst="rect">
            <a:avLst/>
          </a:prstGeom>
          <a:ln w="76200">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600" y="1783484"/>
            <a:ext cx="2717800" cy="2038350"/>
          </a:xfrm>
          <a:prstGeom prst="rect">
            <a:avLst/>
          </a:prstGeom>
          <a:ln w="76200">
            <a:solidFill>
              <a:schemeClr val="bg1"/>
            </a:solidFill>
          </a:ln>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48" r="9175"/>
          <a:stretch/>
        </p:blipFill>
        <p:spPr>
          <a:xfrm>
            <a:off x="76200" y="4636075"/>
            <a:ext cx="2057400" cy="1868633"/>
          </a:xfrm>
          <a:prstGeom prst="rect">
            <a:avLst/>
          </a:prstGeom>
          <a:ln w="76200">
            <a:solidFill>
              <a:schemeClr val="bg1"/>
            </a:solidFill>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4112372"/>
            <a:ext cx="2151825" cy="1613869"/>
          </a:xfrm>
          <a:prstGeom prst="rect">
            <a:avLst/>
          </a:prstGeom>
          <a:ln w="76200">
            <a:solidFill>
              <a:schemeClr val="bg1"/>
            </a:solidFill>
          </a:ln>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6594" r="6228"/>
          <a:stretch/>
        </p:blipFill>
        <p:spPr>
          <a:xfrm>
            <a:off x="4648199" y="4807527"/>
            <a:ext cx="2133601" cy="1821873"/>
          </a:xfrm>
          <a:prstGeom prst="rect">
            <a:avLst/>
          </a:prstGeom>
          <a:ln w="76200">
            <a:solidFill>
              <a:schemeClr val="bg1"/>
            </a:solid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4200" y="4267200"/>
            <a:ext cx="2159000" cy="1619250"/>
          </a:xfrm>
          <a:prstGeom prst="rect">
            <a:avLst/>
          </a:prstGeom>
          <a:ln w="76200">
            <a:solidFill>
              <a:schemeClr val="bg1"/>
            </a:solidFill>
          </a:ln>
        </p:spPr>
      </p:pic>
    </p:spTree>
    <p:extLst>
      <p:ext uri="{BB962C8B-B14F-4D97-AF65-F5344CB8AC3E}">
        <p14:creationId xmlns:p14="http://schemas.microsoft.com/office/powerpoint/2010/main" val="122148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Connections &amp; Communicating</a:t>
            </a:r>
          </a:p>
        </p:txBody>
      </p:sp>
      <p:pic>
        <p:nvPicPr>
          <p:cNvPr id="1026" name="Picture 2" descr="mage result for twitter bird"/>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824" r="10640"/>
          <a:stretch/>
        </p:blipFill>
        <p:spPr bwMode="auto">
          <a:xfrm>
            <a:off x="0" y="2030476"/>
            <a:ext cx="2086535" cy="188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mage result for facebook log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mage result for facebook logo"/>
          <p:cNvSpPr>
            <a:spLocks noChangeAspect="1" noChangeArrowheads="1"/>
          </p:cNvSpPr>
          <p:nvPr/>
        </p:nvSpPr>
        <p:spPr bwMode="auto">
          <a:xfrm flipH="1" flipV="1">
            <a:off x="457200" y="457200"/>
            <a:ext cx="4648200" cy="464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35" y="4667250"/>
            <a:ext cx="1790700" cy="1790700"/>
          </a:xfrm>
          <a:prstGeom prst="rect">
            <a:avLst/>
          </a:prstGeom>
        </p:spPr>
      </p:pic>
      <p:sp>
        <p:nvSpPr>
          <p:cNvPr id="7" name="TextBox 6"/>
          <p:cNvSpPr txBox="1"/>
          <p:nvPr/>
        </p:nvSpPr>
        <p:spPr>
          <a:xfrm>
            <a:off x="2238935" y="2286000"/>
            <a:ext cx="6600265" cy="2554545"/>
          </a:xfrm>
          <a:prstGeom prst="rect">
            <a:avLst/>
          </a:prstGeom>
          <a:noFill/>
        </p:spPr>
        <p:txBody>
          <a:bodyPr wrap="square" rtlCol="0">
            <a:spAutoFit/>
          </a:bodyPr>
          <a:lstStyle/>
          <a:p>
            <a:r>
              <a:rPr lang="en-US" sz="3200" dirty="0">
                <a:solidFill>
                  <a:schemeClr val="bg1"/>
                </a:solidFill>
              </a:rPr>
              <a:t>@</a:t>
            </a:r>
            <a:r>
              <a:rPr lang="en-US" sz="3200" dirty="0" err="1">
                <a:solidFill>
                  <a:schemeClr val="bg1"/>
                </a:solidFill>
              </a:rPr>
              <a:t>bootstrapworld</a:t>
            </a:r>
            <a:r>
              <a:rPr lang="en-US" sz="3200" dirty="0">
                <a:solidFill>
                  <a:schemeClr val="bg1"/>
                </a:solidFill>
              </a:rPr>
              <a:t> </a:t>
            </a:r>
          </a:p>
          <a:p>
            <a:r>
              <a:rPr lang="en-US" sz="3200" dirty="0">
                <a:solidFill>
                  <a:schemeClr val="bg1"/>
                </a:solidFill>
              </a:rPr>
              <a:t>@</a:t>
            </a:r>
            <a:r>
              <a:rPr lang="en-US" sz="3200" dirty="0" err="1">
                <a:solidFill>
                  <a:schemeClr val="bg1"/>
                </a:solidFill>
              </a:rPr>
              <a:t>edcamposjr</a:t>
            </a:r>
            <a:r>
              <a:rPr lang="en-US" sz="3200" dirty="0">
                <a:solidFill>
                  <a:schemeClr val="bg1"/>
                </a:solidFill>
              </a:rPr>
              <a:t>         @</a:t>
            </a:r>
            <a:r>
              <a:rPr lang="en-US" sz="3200" dirty="0" err="1">
                <a:solidFill>
                  <a:schemeClr val="bg1"/>
                </a:solidFill>
              </a:rPr>
              <a:t>youndtsmith</a:t>
            </a:r>
            <a:r>
              <a:rPr lang="en-US" sz="3200" dirty="0">
                <a:solidFill>
                  <a:schemeClr val="bg1"/>
                </a:solidFill>
              </a:rPr>
              <a:t>   </a:t>
            </a:r>
          </a:p>
          <a:p>
            <a:r>
              <a:rPr lang="en-US" sz="3200" dirty="0">
                <a:solidFill>
                  <a:schemeClr val="bg1"/>
                </a:solidFill>
              </a:rPr>
              <a:t>@</a:t>
            </a:r>
            <a:r>
              <a:rPr lang="en-US" sz="3200" dirty="0" err="1">
                <a:solidFill>
                  <a:schemeClr val="bg1"/>
                </a:solidFill>
              </a:rPr>
              <a:t>mrspooleyo</a:t>
            </a:r>
            <a:r>
              <a:rPr lang="en-US" sz="3200" dirty="0">
                <a:solidFill>
                  <a:schemeClr val="bg1"/>
                </a:solidFill>
              </a:rPr>
              <a:t>         @</a:t>
            </a:r>
            <a:r>
              <a:rPr lang="en-US" sz="3200" dirty="0" err="1">
                <a:solidFill>
                  <a:schemeClr val="bg1"/>
                </a:solidFill>
              </a:rPr>
              <a:t>joepolitz</a:t>
            </a:r>
            <a:endParaRPr lang="en-US" sz="3200" dirty="0">
              <a:solidFill>
                <a:schemeClr val="bg1"/>
              </a:solidFill>
            </a:endParaRPr>
          </a:p>
          <a:p>
            <a:r>
              <a:rPr lang="en-US" sz="3200" dirty="0">
                <a:solidFill>
                  <a:schemeClr val="bg1"/>
                </a:solidFill>
              </a:rPr>
              <a:t>@</a:t>
            </a:r>
            <a:r>
              <a:rPr lang="en-US" sz="3200" dirty="0" err="1">
                <a:solidFill>
                  <a:schemeClr val="bg1"/>
                </a:solidFill>
              </a:rPr>
              <a:t>ShriramKMurthi</a:t>
            </a:r>
            <a:r>
              <a:rPr lang="en-US" sz="3200" dirty="0">
                <a:solidFill>
                  <a:schemeClr val="bg1"/>
                </a:solidFill>
              </a:rPr>
              <a:t>   @</a:t>
            </a:r>
            <a:r>
              <a:rPr lang="en-US" sz="3200" dirty="0" err="1">
                <a:solidFill>
                  <a:schemeClr val="bg1"/>
                </a:solidFill>
              </a:rPr>
              <a:t>KathiFisler</a:t>
            </a:r>
            <a:endParaRPr lang="en-US" sz="3200" dirty="0">
              <a:solidFill>
                <a:schemeClr val="bg1"/>
              </a:solidFill>
            </a:endParaRPr>
          </a:p>
          <a:p>
            <a:endParaRPr lang="en-US" sz="3200" dirty="0">
              <a:solidFill>
                <a:schemeClr val="bg1"/>
              </a:solidFill>
            </a:endParaRPr>
          </a:p>
        </p:txBody>
      </p:sp>
      <p:sp>
        <p:nvSpPr>
          <p:cNvPr id="9" name="TextBox 8"/>
          <p:cNvSpPr txBox="1"/>
          <p:nvPr/>
        </p:nvSpPr>
        <p:spPr>
          <a:xfrm>
            <a:off x="2438400" y="5240095"/>
            <a:ext cx="6400800" cy="646331"/>
          </a:xfrm>
          <a:prstGeom prst="rect">
            <a:avLst/>
          </a:prstGeom>
          <a:noFill/>
        </p:spPr>
        <p:txBody>
          <a:bodyPr wrap="square" rtlCol="0">
            <a:spAutoFit/>
          </a:bodyPr>
          <a:lstStyle/>
          <a:p>
            <a:r>
              <a:rPr lang="en-US" sz="3600" dirty="0" err="1">
                <a:solidFill>
                  <a:schemeClr val="bg1"/>
                </a:solidFill>
              </a:rPr>
              <a:t>facebook.com</a:t>
            </a:r>
            <a:r>
              <a:rPr lang="en-US" sz="3600" dirty="0">
                <a:solidFill>
                  <a:schemeClr val="bg1"/>
                </a:solidFill>
              </a:rPr>
              <a:t>/</a:t>
            </a:r>
            <a:r>
              <a:rPr lang="en-US" sz="3600" dirty="0" err="1">
                <a:solidFill>
                  <a:schemeClr val="bg1"/>
                </a:solidFill>
              </a:rPr>
              <a:t>bootstrapworld</a:t>
            </a:r>
            <a:endParaRPr lang="en-US" sz="3600" dirty="0">
              <a:solidFill>
                <a:schemeClr val="bg1"/>
              </a:solidFill>
            </a:endParaRPr>
          </a:p>
        </p:txBody>
      </p:sp>
    </p:spTree>
    <p:extLst>
      <p:ext uri="{BB962C8B-B14F-4D97-AF65-F5344CB8AC3E}">
        <p14:creationId xmlns:p14="http://schemas.microsoft.com/office/powerpoint/2010/main" val="643899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3"/>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4"/>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6DE8F5-5624-3F4C-BE85-86DF7BD0EEE1}"/>
              </a:ext>
            </a:extLst>
          </p:cNvPr>
          <p:cNvSpPr txBox="1">
            <a:spLocks/>
          </p:cNvSpPr>
          <p:nvPr/>
        </p:nvSpPr>
        <p:spPr>
          <a:xfrm>
            <a:off x="304800" y="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r>
              <a:rPr lang="en-US" dirty="0"/>
              <a:t>Favorite Videogames?</a:t>
            </a:r>
          </a:p>
        </p:txBody>
      </p:sp>
      <p:pic>
        <p:nvPicPr>
          <p:cNvPr id="5" name="Picture 4">
            <a:extLst>
              <a:ext uri="{FF2B5EF4-FFF2-40B4-BE49-F238E27FC236}">
                <a16:creationId xmlns:a16="http://schemas.microsoft.com/office/drawing/2014/main" id="{11A42A12-B9FF-7B43-9124-7D5CE68A8C6A}"/>
              </a:ext>
            </a:extLst>
          </p:cNvPr>
          <p:cNvPicPr>
            <a:picLocks noChangeAspect="1"/>
          </p:cNvPicPr>
          <p:nvPr/>
        </p:nvPicPr>
        <p:blipFill>
          <a:blip r:embed="rId3"/>
          <a:stretch>
            <a:fillRect/>
          </a:stretch>
        </p:blipFill>
        <p:spPr>
          <a:xfrm>
            <a:off x="332678" y="2209800"/>
            <a:ext cx="4578350" cy="2578527"/>
          </a:xfrm>
          <a:prstGeom prst="rect">
            <a:avLst/>
          </a:prstGeom>
          <a:ln w="28575">
            <a:solidFill>
              <a:schemeClr val="bg1"/>
            </a:solidFill>
          </a:ln>
        </p:spPr>
      </p:pic>
      <p:pic>
        <p:nvPicPr>
          <p:cNvPr id="6" name="Picture 5">
            <a:extLst>
              <a:ext uri="{FF2B5EF4-FFF2-40B4-BE49-F238E27FC236}">
                <a16:creationId xmlns:a16="http://schemas.microsoft.com/office/drawing/2014/main" id="{1ADEAAA9-1406-0D44-8D94-92454404230D}"/>
              </a:ext>
            </a:extLst>
          </p:cNvPr>
          <p:cNvPicPr>
            <a:picLocks noChangeAspect="1"/>
          </p:cNvPicPr>
          <p:nvPr/>
        </p:nvPicPr>
        <p:blipFill>
          <a:blip r:embed="rId4"/>
          <a:stretch>
            <a:fillRect/>
          </a:stretch>
        </p:blipFill>
        <p:spPr>
          <a:xfrm>
            <a:off x="5185818" y="1676400"/>
            <a:ext cx="3772328" cy="3772328"/>
          </a:xfrm>
          <a:prstGeom prst="rect">
            <a:avLst/>
          </a:prstGeom>
          <a:ln w="28575">
            <a:solidFill>
              <a:schemeClr val="bg1"/>
            </a:solidFill>
          </a:ln>
        </p:spPr>
      </p:pic>
    </p:spTree>
    <p:extLst>
      <p:ext uri="{BB962C8B-B14F-4D97-AF65-F5344CB8AC3E}">
        <p14:creationId xmlns:p14="http://schemas.microsoft.com/office/powerpoint/2010/main" val="67600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Ninja Cat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1979210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3"/>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dirty="0">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644" name="Equation" r:id="rId4" imgW="406400" imgH="393700" progId="Equation.3">
                  <p:embed/>
                </p:oleObj>
              </mc:Choice>
              <mc:Fallback>
                <p:oleObj name="Equation" r:id="rId4" imgW="406400" imgH="393700" progId="Equation.3">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645" name="Equation" r:id="rId6" imgW="152400" imgH="393700" progId="Equation.3">
                  <p:embed/>
                </p:oleObj>
              </mc:Choice>
              <mc:Fallback>
                <p:oleObj name="Equation" r:id="rId6" imgW="152400" imgH="393700" progId="Equation.3">
                  <p:embed/>
                  <p:pic>
                    <p:nvPicPr>
                      <p:cNvPr id="0" name="Object 6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646" name="Equation" r:id="rId8" imgW="381000" imgH="165100" progId="Equation.3">
                  <p:embed/>
                </p:oleObj>
              </mc:Choice>
              <mc:Fallback>
                <p:oleObj name="Equation" r:id="rId8" imgW="381000" imgH="165100" progId="Equation.3">
                  <p:embed/>
                  <p:pic>
                    <p:nvPicPr>
                      <p:cNvPr id="0" name="Object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dirty="0">
                <a:latin typeface="Gill Sans MT" charset="0"/>
              </a:rPr>
              <a:t>&lt;name&gt;	:	  &lt;domain&gt;   	</a:t>
            </a:r>
            <a:r>
              <a:rPr lang="en-US" altLang="en-US" sz="2400" i="1" u="sng" dirty="0">
                <a:latin typeface="Gill Sans MT" charset="0"/>
                <a:sym typeface="Wingdings" charset="2"/>
              </a:rPr>
              <a:t>  &lt;range&gt;</a:t>
            </a:r>
            <a:endParaRPr lang="en-US" altLang="en-US" sz="2400" i="1" u="sng" dirty="0">
              <a:latin typeface="Gill Sans MT" charset="0"/>
            </a:endParaRPr>
          </a:p>
          <a:p>
            <a:pPr eaLnBrk="1" hangingPunct="1">
              <a:spcAft>
                <a:spcPts val="1800"/>
              </a:spcAft>
              <a:buClr>
                <a:srgbClr val="4C4C4C"/>
              </a:buClr>
              <a:buSzTx/>
              <a:buFontTx/>
              <a:buNone/>
            </a:pPr>
            <a:r>
              <a:rPr lang="en-US" altLang="en-US" sz="2400" dirty="0">
                <a:latin typeface="Gill Sans MT" charset="0"/>
              </a:rPr>
              <a:t>; </a:t>
            </a:r>
            <a:r>
              <a:rPr lang="en-US" altLang="en-US" sz="2400" dirty="0" err="1">
                <a:latin typeface="Gill Sans MT" charset="0"/>
              </a:rPr>
              <a:t>MrCoffee</a:t>
            </a:r>
            <a:r>
              <a:rPr lang="en-US" altLang="en-US" sz="2400" dirty="0">
                <a:latin typeface="Gill Sans MT" charset="0"/>
              </a:rPr>
              <a:t>	: 	Beans     Water    	</a:t>
            </a:r>
            <a:r>
              <a:rPr lang="en-US" altLang="en-US" sz="2400" dirty="0">
                <a:latin typeface="Gill Sans MT" charset="0"/>
                <a:sym typeface="Wingdings" charset="2"/>
              </a:rPr>
              <a:t> Coffee</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rPr>
              <a:t>;	 - 	:	Number Number 	</a:t>
            </a:r>
            <a:r>
              <a:rPr lang="en-US" altLang="en-US" sz="2400" dirty="0">
                <a:latin typeface="Gill Sans MT" charset="0"/>
                <a:sym typeface="Wingdings" charset="2"/>
              </a:rPr>
              <a:t>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 	sqrt 	:	Number 	</a:t>
            </a:r>
            <a:r>
              <a:rPr lang="en-US" altLang="en-US" sz="2400" dirty="0">
                <a:latin typeface="Gill Sans MT" charset="0"/>
                <a:sym typeface="Wingdings" charset="2"/>
              </a:rPr>
              <a:t> Number</a:t>
            </a:r>
          </a:p>
          <a:p>
            <a:pPr eaLnBrk="1" hangingPunct="1">
              <a:spcAft>
                <a:spcPts val="1800"/>
              </a:spcAft>
              <a:buClr>
                <a:srgbClr val="4C4C4C"/>
              </a:buClr>
              <a:buSzTx/>
              <a:buFontTx/>
              <a:buNone/>
            </a:pPr>
            <a:r>
              <a:rPr lang="en-US" altLang="en-US" sz="2400" dirty="0">
                <a:latin typeface="Gill Sans MT" charset="0"/>
                <a:sym typeface="Wingdings" charset="2"/>
              </a:rPr>
              <a:t>; </a:t>
            </a:r>
            <a:r>
              <a:rPr lang="en-US" altLang="en-US" sz="2400" dirty="0" err="1">
                <a:latin typeface="Gill Sans MT" charset="0"/>
                <a:sym typeface="Wingdings" charset="2"/>
              </a:rPr>
              <a:t>sqr</a:t>
            </a:r>
            <a:r>
              <a:rPr lang="en-US" altLang="en-US" sz="2400" dirty="0">
                <a:latin typeface="Gill Sans MT" charset="0"/>
                <a:sym typeface="Wingdings" charset="2"/>
              </a:rPr>
              <a:t>	:	Number	 Number</a:t>
            </a:r>
            <a:endParaRPr lang="en-US" altLang="en-US" sz="2400" dirty="0">
              <a:latin typeface="Gill Sans MT" charset="0"/>
            </a:endParaRPr>
          </a:p>
          <a:p>
            <a:pPr eaLnBrk="1" hangingPunct="1">
              <a:spcAft>
                <a:spcPts val="1800"/>
              </a:spcAft>
              <a:buClr>
                <a:srgbClr val="4C4C4C"/>
              </a:buClr>
              <a:buSzTx/>
              <a:buFontTx/>
              <a:buNone/>
            </a:pPr>
            <a:r>
              <a:rPr lang="en-US" altLang="en-US" sz="2400" dirty="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Explore the challenge of algebra</a:t>
            </a:r>
          </a:p>
          <a:p>
            <a:pPr>
              <a:lnSpc>
                <a:spcPct val="150000"/>
              </a:lnSpc>
            </a:pPr>
            <a:r>
              <a:rPr lang="en-US" altLang="en-US" dirty="0">
                <a:ea typeface="ＭＳ Ｐゴシック" charset="-128"/>
                <a:cs typeface="Helvetica" charset="0"/>
              </a:rPr>
              <a:t>Get comfortable with programming</a:t>
            </a: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dirty="0">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dirty="0">
                <a:ea typeface="ＭＳ Ｐゴシック" charset="-128"/>
                <a:cs typeface="Helvetica" charset="0"/>
              </a:rPr>
              <a:t>Open the “Defining Values” link from the teachers-only page, and Run</a:t>
            </a:r>
          </a:p>
          <a:p>
            <a:pPr>
              <a:lnSpc>
                <a:spcPct val="150000"/>
              </a:lnSpc>
            </a:pPr>
            <a:r>
              <a:rPr lang="en-US" altLang="en-US" sz="2000" dirty="0">
                <a:ea typeface="ＭＳ Ｐゴシック" charset="-128"/>
                <a:cs typeface="Helvetica" charset="0"/>
              </a:rPr>
              <a:t>What do you think the code on line 3 does? Line 4?</a:t>
            </a:r>
          </a:p>
          <a:p>
            <a:pPr>
              <a:lnSpc>
                <a:spcPct val="150000"/>
              </a:lnSpc>
            </a:pPr>
            <a:r>
              <a:rPr lang="en-US" altLang="en-US" sz="2000" dirty="0">
                <a:ea typeface="ＭＳ Ｐゴシック" charset="-128"/>
                <a:cs typeface="Helvetica" charset="0"/>
              </a:rPr>
              <a:t>What will happen if I evaluate TITLE in the Interactions window?</a:t>
            </a:r>
          </a:p>
          <a:p>
            <a:pPr>
              <a:lnSpc>
                <a:spcPct val="150000"/>
              </a:lnSpc>
            </a:pPr>
            <a:r>
              <a:rPr lang="en-US" altLang="en-US" sz="2000" dirty="0">
                <a:ea typeface="ＭＳ Ｐゴシック" charset="-128"/>
                <a:cs typeface="Helvetica" charset="0"/>
              </a:rPr>
              <a:t>How could we change the title of our game?</a:t>
            </a:r>
          </a:p>
          <a:p>
            <a:pPr>
              <a:lnSpc>
                <a:spcPct val="150000"/>
              </a:lnSpc>
            </a:pPr>
            <a:r>
              <a:rPr lang="en-US" altLang="en-US" sz="2000" dirty="0">
                <a:ea typeface="ＭＳ Ｐゴシック" charset="-128"/>
                <a:cs typeface="Helvetica" charset="0"/>
              </a:rPr>
              <a:t>Click “Remix”, and name your file</a:t>
            </a:r>
          </a:p>
          <a:p>
            <a:pPr>
              <a:lnSpc>
                <a:spcPct val="150000"/>
              </a:lnSpc>
            </a:pPr>
            <a:r>
              <a:rPr lang="en-US" altLang="en-US" sz="2000" dirty="0">
                <a:ea typeface="ＭＳ Ｐゴシック" charset="-128"/>
                <a:cs typeface="Helvetica" charset="0"/>
              </a:rPr>
              <a:t>What other definitions do you see?</a:t>
            </a:r>
          </a:p>
          <a:p>
            <a:pPr>
              <a:lnSpc>
                <a:spcPct val="150000"/>
              </a:lnSpc>
            </a:pPr>
            <a:r>
              <a:rPr lang="en-US" altLang="en-US" sz="2000" dirty="0">
                <a:ea typeface="ＭＳ Ｐゴシック" charset="-128"/>
                <a:cs typeface="Helvetica" charset="0"/>
              </a:rPr>
              <a:t>Playing with SCREENSHOT…</a:t>
            </a:r>
          </a:p>
          <a:p>
            <a:pPr>
              <a:lnSpc>
                <a:spcPct val="150000"/>
              </a:lnSpc>
            </a:pPr>
            <a:r>
              <a:rPr lang="en-US" altLang="en-US" sz="2000" dirty="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BDC11A64-5B96-1B49-ABE1-BE4B36AD6B21}"/>
              </a:ext>
            </a:extLst>
          </p:cNvPr>
          <p:cNvPicPr>
            <a:picLocks noChangeAspect="1"/>
          </p:cNvPicPr>
          <p:nvPr/>
        </p:nvPicPr>
        <p:blipFill>
          <a:blip r:embed="rId3"/>
          <a:stretch>
            <a:fillRect/>
          </a:stretch>
        </p:blipFill>
        <p:spPr>
          <a:xfrm>
            <a:off x="4470400" y="3274161"/>
            <a:ext cx="4673600" cy="3505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Review</a:t>
            </a:r>
          </a:p>
        </p:txBody>
      </p:sp>
      <p:sp>
        <p:nvSpPr>
          <p:cNvPr id="3" name="Content Placeholder 2"/>
          <p:cNvSpPr>
            <a:spLocks noGrp="1"/>
          </p:cNvSpPr>
          <p:nvPr>
            <p:ph idx="1"/>
          </p:nvPr>
        </p:nvSpPr>
        <p:spPr/>
        <p:txBody>
          <a:bodyPr/>
          <a:lstStyle/>
          <a:p>
            <a:r>
              <a:rPr lang="en-US" dirty="0"/>
              <a:t>Data Types</a:t>
            </a:r>
          </a:p>
          <a:p>
            <a:endParaRPr lang="en-US" dirty="0"/>
          </a:p>
          <a:p>
            <a:r>
              <a:rPr lang="en-US" dirty="0"/>
              <a:t>Defining Values program </a:t>
            </a:r>
          </a:p>
          <a:p>
            <a:endParaRPr lang="en-US" dirty="0"/>
          </a:p>
          <a:p>
            <a:r>
              <a:rPr lang="en-US" dirty="0"/>
              <a:t>How can I move my game images?</a:t>
            </a:r>
          </a:p>
        </p:txBody>
      </p:sp>
    </p:spTree>
    <p:extLst>
      <p:ext uri="{BB962C8B-B14F-4D97-AF65-F5344CB8AC3E}">
        <p14:creationId xmlns:p14="http://schemas.microsoft.com/office/powerpoint/2010/main" val="210492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Functions(p.9)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I just </a:t>
            </a:r>
            <a:r>
              <a:rPr lang="en-US" altLang="en-US" i="1" dirty="0" err="1">
                <a:ea typeface="ＭＳ Ｐゴシック" charset="-128"/>
                <a:cs typeface="Helvetica" charset="0"/>
              </a:rPr>
              <a:t>loooove</a:t>
            </a:r>
            <a:r>
              <a:rPr lang="en-US" altLang="en-US" dirty="0">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gt</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84237"/>
            <a:ext cx="1689100" cy="1689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xit" presetSubtype="0" fill="hold" nodeType="click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nodeType="click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nodeType="click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fade">
                                      <p:cBhvr>
                                        <p:cTn id="86" dur="500"/>
                                        <p:tgtEl>
                                          <p:spTgt spid="1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1"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par>
                                <p:cTn id="95" presetID="0" presetClass="path" presetSubtype="0" accel="50000" decel="50000" fill="hold" grpId="1" nodeType="withEffect">
                                  <p:stCondLst>
                                    <p:cond delay="0"/>
                                  </p:stCondLst>
                                  <p:childTnLst>
                                    <p:animMotion origin="layout" path="M -3.62626E-6 1.15224E-6 L -0.04359 0.11592 " pathEditMode="relative" rAng="0" ptsTypes="AA">
                                      <p:cBhvr>
                                        <p:cTn id="96" dur="2000" fill="hold"/>
                                        <p:tgtEl>
                                          <p:spTgt spid="22"/>
                                        </p:tgtEl>
                                        <p:attrNameLst>
                                          <p:attrName>ppt_x</p:attrName>
                                          <p:attrName>ppt_y</p:attrName>
                                        </p:attrNameLst>
                                      </p:cBhvr>
                                      <p:rCtr x="-2188" y="5784"/>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0" presetClass="path" presetSubtype="0" accel="50000" decel="50000" fill="hold" grpId="0" nodeType="clickEffect">
                                  <p:stCondLst>
                                    <p:cond delay="0"/>
                                  </p:stCondLst>
                                  <p:childTnLst>
                                    <p:animMotion origin="layout" path="M -2.20215E-6 4.65988E-6 L 0.00869 0.11314 " pathEditMode="relative" rAng="0" ptsTypes="AA">
                                      <p:cBhvr>
                                        <p:cTn id="100" dur="2000" fill="hold"/>
                                        <p:tgtEl>
                                          <p:spTgt spid="26"/>
                                        </p:tgtEl>
                                        <p:attrNameLst>
                                          <p:attrName>ppt_x</p:attrName>
                                          <p:attrName>ppt_y</p:attrName>
                                        </p:attrNameLst>
                                      </p:cBhvr>
                                      <p:rCtr x="434" y="5646"/>
                                    </p:animMotion>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0" presetClass="path" presetSubtype="0" accel="50000" decel="50000" fill="hold" grpId="0" nodeType="withEffect">
                                  <p:stCondLst>
                                    <p:cond delay="0"/>
                                  </p:stCondLst>
                                  <p:childTnLst>
                                    <p:animMotion origin="layout" path="M -1.3338E-6 4.72466E-6 L -0.10559 0.2714 " pathEditMode="relative" rAng="0" ptsTypes="AA">
                                      <p:cBhvr>
                                        <p:cTn id="107" dur="2000" fill="hold"/>
                                        <p:tgtEl>
                                          <p:spTgt spid="28"/>
                                        </p:tgtEl>
                                        <p:attrNameLst>
                                          <p:attrName>ppt_x</p:attrName>
                                          <p:attrName>ppt_y</p:attrName>
                                        </p:attrNameLst>
                                      </p:cBhvr>
                                      <p:rCtr x="-5280" y="13559"/>
                                    </p:animMotion>
                                  </p:childTnLst>
                                </p:cTn>
                              </p:par>
                              <p:par>
                                <p:cTn id="108" presetID="10"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childTnLst>
                                </p:cTn>
                              </p:par>
                              <p:par>
                                <p:cTn id="111" presetID="0" presetClass="path" presetSubtype="0" accel="50000" decel="50000" fill="hold" grpId="0" nodeType="withEffect">
                                  <p:stCondLst>
                                    <p:cond delay="0"/>
                                  </p:stCondLst>
                                  <p:childTnLst>
                                    <p:animMotion origin="layout" path="M -3.84856E-6 1.83248E-6 L 0.16221 0.27325 " pathEditMode="relative" rAng="0" ptsTypes="AA">
                                      <p:cBhvr>
                                        <p:cTn id="112"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uiExpand="1"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Functions(p. 9)</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dirty="0">
                <a:ea typeface="ＭＳ Ｐゴシック" charset="-128"/>
                <a:cs typeface="Helvetica" charset="0"/>
              </a:rPr>
              <a:t>Write a function ‘</a:t>
            </a:r>
            <a:r>
              <a:rPr lang="en-US" altLang="ja-JP" dirty="0" err="1">
                <a:ea typeface="ＭＳ Ｐゴシック" charset="-128"/>
                <a:cs typeface="Helvetica" charset="0"/>
              </a:rPr>
              <a:t>bc</a:t>
            </a:r>
            <a:r>
              <a:rPr lang="en-US" altLang="en-US" dirty="0">
                <a:ea typeface="ＭＳ Ｐゴシック" charset="-128"/>
                <a:cs typeface="Helvetica" charset="0"/>
              </a:rPr>
              <a:t>’</a:t>
            </a:r>
            <a:r>
              <a:rPr lang="en-US" altLang="ja-JP" dirty="0">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bc into a new program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87" y="863600"/>
            <a:ext cx="8711513" cy="4572000"/>
          </a:xfrm>
        </p:spPr>
      </p:pic>
    </p:spTree>
    <p:extLst>
      <p:ext uri="{BB962C8B-B14F-4D97-AF65-F5344CB8AC3E}">
        <p14:creationId xmlns:p14="http://schemas.microsoft.com/office/powerpoint/2010/main" val="34654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1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154000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Rocket-Height  - Notice &amp; Wonder</a:t>
            </a:r>
          </a:p>
        </p:txBody>
      </p:sp>
      <p:pic>
        <p:nvPicPr>
          <p:cNvPr id="7" name="Picture 6">
            <a:extLst>
              <a:ext uri="{FF2B5EF4-FFF2-40B4-BE49-F238E27FC236}">
                <a16:creationId xmlns:a16="http://schemas.microsoft.com/office/drawing/2014/main" id="{EAB06B3E-BC71-974C-9493-B1A0646F2F12}"/>
              </a:ext>
            </a:extLst>
          </p:cNvPr>
          <p:cNvPicPr>
            <a:picLocks noChangeAspect="1"/>
          </p:cNvPicPr>
          <p:nvPr/>
        </p:nvPicPr>
        <p:blipFill>
          <a:blip r:embed="rId3"/>
          <a:stretch>
            <a:fillRect/>
          </a:stretch>
        </p:blipFill>
        <p:spPr>
          <a:xfrm>
            <a:off x="1143000" y="853068"/>
            <a:ext cx="7010400" cy="5257800"/>
          </a:xfrm>
          <a:prstGeom prst="rect">
            <a:avLst/>
          </a:prstGeom>
        </p:spPr>
      </p:pic>
    </p:spTree>
    <p:extLst>
      <p:ext uri="{BB962C8B-B14F-4D97-AF65-F5344CB8AC3E}">
        <p14:creationId xmlns:p14="http://schemas.microsoft.com/office/powerpoint/2010/main" val="5744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8D76D-8A68-824F-BC67-2A0155EB18FC}"/>
              </a:ext>
            </a:extLst>
          </p:cNvPr>
          <p:cNvPicPr>
            <a:picLocks noChangeAspect="1"/>
          </p:cNvPicPr>
          <p:nvPr/>
        </p:nvPicPr>
        <p:blipFill>
          <a:blip r:embed="rId3"/>
          <a:stretch>
            <a:fillRect/>
          </a:stretch>
        </p:blipFill>
        <p:spPr>
          <a:xfrm>
            <a:off x="533400" y="681925"/>
            <a:ext cx="8229600" cy="6454588"/>
          </a:xfrm>
          <a:prstGeom prst="rect">
            <a:avLst/>
          </a:prstGeom>
        </p:spPr>
      </p:pic>
      <p:sp>
        <p:nvSpPr>
          <p:cNvPr id="3" name="Title 2"/>
          <p:cNvSpPr>
            <a:spLocks noGrp="1"/>
          </p:cNvSpPr>
          <p:nvPr>
            <p:ph type="title"/>
          </p:nvPr>
        </p:nvSpPr>
        <p:spPr>
          <a:xfrm>
            <a:off x="304800" y="0"/>
            <a:ext cx="8686800" cy="838200"/>
          </a:xfrm>
        </p:spPr>
        <p:txBody>
          <a:bodyPr/>
          <a:lstStyle/>
          <a:p>
            <a:pPr>
              <a:defRPr/>
            </a:pPr>
            <a:r>
              <a:rPr lang="en-US" dirty="0"/>
              <a:t>Word Problem: rocket-height</a:t>
            </a:r>
          </a:p>
        </p:txBody>
      </p:sp>
      <p:sp>
        <p:nvSpPr>
          <p:cNvPr id="31" name="TextBox 30"/>
          <p:cNvSpPr txBox="1">
            <a:spLocks noChangeArrowheads="1"/>
          </p:cNvSpPr>
          <p:nvPr/>
        </p:nvSpPr>
        <p:spPr bwMode="auto">
          <a:xfrm>
            <a:off x="647700" y="211546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sp>
        <p:nvSpPr>
          <p:cNvPr id="33" name="TextBox 32"/>
          <p:cNvSpPr txBox="1">
            <a:spLocks noChangeArrowheads="1"/>
          </p:cNvSpPr>
          <p:nvPr/>
        </p:nvSpPr>
        <p:spPr bwMode="auto">
          <a:xfrm>
            <a:off x="3505200" y="213924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Number</a:t>
            </a:r>
          </a:p>
        </p:txBody>
      </p:sp>
      <p:sp>
        <p:nvSpPr>
          <p:cNvPr id="34" name="TextBox 33"/>
          <p:cNvSpPr txBox="1">
            <a:spLocks noChangeArrowheads="1"/>
          </p:cNvSpPr>
          <p:nvPr/>
        </p:nvSpPr>
        <p:spPr bwMode="auto">
          <a:xfrm>
            <a:off x="6972300" y="2114643"/>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642257" y="2699498"/>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1494971" y="3983434"/>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733800" y="2551952"/>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7062108" y="3057105"/>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182258" y="395929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dirty="0">
                <a:solidFill>
                  <a:schemeClr val="bg1"/>
                </a:solidFill>
                <a:latin typeface="Comic Sans MS" charset="0"/>
              </a:rPr>
              <a:t>15</a:t>
            </a:r>
          </a:p>
        </p:txBody>
      </p:sp>
      <p:sp>
        <p:nvSpPr>
          <p:cNvPr id="45" name="TextBox 44"/>
          <p:cNvSpPr txBox="1">
            <a:spLocks noChangeArrowheads="1"/>
          </p:cNvSpPr>
          <p:nvPr/>
        </p:nvSpPr>
        <p:spPr bwMode="auto">
          <a:xfrm>
            <a:off x="6147708" y="4000709"/>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105  </a:t>
            </a:r>
            <a:endParaRPr lang="en-US" altLang="en-US" sz="1400" dirty="0">
              <a:solidFill>
                <a:schemeClr val="bg1"/>
              </a:solidFill>
              <a:latin typeface="Comic Sans MS" charset="0"/>
            </a:endParaRPr>
          </a:p>
        </p:txBody>
      </p:sp>
      <p:sp>
        <p:nvSpPr>
          <p:cNvPr id="46" name="TextBox 45"/>
          <p:cNvSpPr txBox="1">
            <a:spLocks noChangeArrowheads="1"/>
          </p:cNvSpPr>
          <p:nvPr/>
        </p:nvSpPr>
        <p:spPr bwMode="auto">
          <a:xfrm>
            <a:off x="5826124" y="3937419"/>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15)  </a:t>
            </a:r>
            <a:endParaRPr lang="en-US" altLang="en-US" sz="1400" dirty="0">
              <a:solidFill>
                <a:schemeClr val="bg1"/>
              </a:solidFill>
              <a:latin typeface="Comic Sans MS" charset="0"/>
            </a:endParaRPr>
          </a:p>
        </p:txBody>
      </p:sp>
      <p:sp>
        <p:nvSpPr>
          <p:cNvPr id="47" name="TextBox 46"/>
          <p:cNvSpPr txBox="1">
            <a:spLocks noChangeArrowheads="1"/>
          </p:cNvSpPr>
          <p:nvPr/>
        </p:nvSpPr>
        <p:spPr bwMode="auto">
          <a:xfrm>
            <a:off x="5791200" y="4569245"/>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7   289)  </a:t>
            </a:r>
            <a:endParaRPr lang="en-US" altLang="en-US" sz="1400" dirty="0">
              <a:solidFill>
                <a:schemeClr val="bg1"/>
              </a:solidFill>
              <a:latin typeface="Comic Sans MS" charset="0"/>
            </a:endParaRPr>
          </a:p>
        </p:txBody>
      </p:sp>
      <p:sp>
        <p:nvSpPr>
          <p:cNvPr id="48" name="TextBox 47"/>
          <p:cNvSpPr txBox="1">
            <a:spLocks noChangeArrowheads="1"/>
          </p:cNvSpPr>
          <p:nvPr/>
        </p:nvSpPr>
        <p:spPr bwMode="auto">
          <a:xfrm>
            <a:off x="1502229" y="4556124"/>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289      </a:t>
            </a:r>
          </a:p>
        </p:txBody>
      </p:sp>
      <p:grpSp>
        <p:nvGrpSpPr>
          <p:cNvPr id="54" name="Group 53"/>
          <p:cNvGrpSpPr>
            <a:grpSpLocks/>
          </p:cNvGrpSpPr>
          <p:nvPr/>
        </p:nvGrpSpPr>
        <p:grpSpPr bwMode="auto">
          <a:xfrm>
            <a:off x="3628345" y="3935412"/>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xfrm>
            <a:off x="8229600" y="645795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grpSp>
        <p:nvGrpSpPr>
          <p:cNvPr id="22" name="Group 21"/>
          <p:cNvGrpSpPr>
            <a:grpSpLocks/>
          </p:cNvGrpSpPr>
          <p:nvPr/>
        </p:nvGrpSpPr>
        <p:grpSpPr bwMode="auto">
          <a:xfrm>
            <a:off x="4457700" y="3296327"/>
            <a:ext cx="1600200" cy="562256"/>
            <a:chOff x="4305300" y="2626402"/>
            <a:chExt cx="1600200" cy="562256"/>
          </a:xfrm>
        </p:grpSpPr>
        <p:sp>
          <p:nvSpPr>
            <p:cNvPr id="23" name="Oval Callout 22"/>
            <p:cNvSpPr/>
            <p:nvPr/>
          </p:nvSpPr>
          <p:spPr>
            <a:xfrm>
              <a:off x="4457700" y="2626402"/>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sz="1800" dirty="0"/>
            </a:p>
          </p:txBody>
        </p:sp>
        <p:sp>
          <p:nvSpPr>
            <p:cNvPr id="24" name="Oval Callout 23"/>
            <p:cNvSpPr/>
            <p:nvPr/>
          </p:nvSpPr>
          <p:spPr>
            <a:xfrm>
              <a:off x="4305300" y="2655258"/>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9" name="Rectangle 28">
            <a:extLst>
              <a:ext uri="{FF2B5EF4-FFF2-40B4-BE49-F238E27FC236}">
                <a16:creationId xmlns:a16="http://schemas.microsoft.com/office/drawing/2014/main" id="{9BDDA405-2599-7E48-B420-C9EDFD748A6C}"/>
              </a:ext>
            </a:extLst>
          </p:cNvPr>
          <p:cNvSpPr/>
          <p:nvPr/>
        </p:nvSpPr>
        <p:spPr>
          <a:xfrm>
            <a:off x="527957" y="690438"/>
            <a:ext cx="8458200" cy="824576"/>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2" name="TextBox 31">
            <a:extLst>
              <a:ext uri="{FF2B5EF4-FFF2-40B4-BE49-F238E27FC236}">
                <a16:creationId xmlns:a16="http://schemas.microsoft.com/office/drawing/2014/main" id="{4AE1D41B-6CA9-0C42-A9CB-685D6E4E5EBA}"/>
              </a:ext>
            </a:extLst>
          </p:cNvPr>
          <p:cNvSpPr txBox="1">
            <a:spLocks noChangeArrowheads="1"/>
          </p:cNvSpPr>
          <p:nvPr/>
        </p:nvSpPr>
        <p:spPr bwMode="auto">
          <a:xfrm>
            <a:off x="1277257"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rocket-height                 </a:t>
            </a:r>
          </a:p>
        </p:txBody>
      </p:sp>
      <p:sp>
        <p:nvSpPr>
          <p:cNvPr id="35" name="TextBox 34">
            <a:extLst>
              <a:ext uri="{FF2B5EF4-FFF2-40B4-BE49-F238E27FC236}">
                <a16:creationId xmlns:a16="http://schemas.microsoft.com/office/drawing/2014/main" id="{3D9B4C02-38E5-E24D-8E76-C00D3987DDA3}"/>
              </a:ext>
            </a:extLst>
          </p:cNvPr>
          <p:cNvSpPr txBox="1">
            <a:spLocks noChangeArrowheads="1"/>
          </p:cNvSpPr>
          <p:nvPr/>
        </p:nvSpPr>
        <p:spPr bwMode="auto">
          <a:xfrm>
            <a:off x="3505200" y="6457950"/>
            <a:ext cx="35934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 *  7                       )</a:t>
            </a:r>
          </a:p>
        </p:txBody>
      </p:sp>
      <p:sp>
        <p:nvSpPr>
          <p:cNvPr id="37" name="Rectangle 36">
            <a:extLst>
              <a:ext uri="{FF2B5EF4-FFF2-40B4-BE49-F238E27FC236}">
                <a16:creationId xmlns:a16="http://schemas.microsoft.com/office/drawing/2014/main" id="{9FDDC994-6F8F-E245-B373-4BC2DE0277F5}"/>
              </a:ext>
            </a:extLst>
          </p:cNvPr>
          <p:cNvSpPr/>
          <p:nvPr/>
        </p:nvSpPr>
        <p:spPr>
          <a:xfrm>
            <a:off x="228600" y="1916264"/>
            <a:ext cx="8458200" cy="1316772"/>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42" name="TextBox 41">
            <a:extLst>
              <a:ext uri="{FF2B5EF4-FFF2-40B4-BE49-F238E27FC236}">
                <a16:creationId xmlns:a16="http://schemas.microsoft.com/office/drawing/2014/main" id="{B18CE7B9-61A2-AA41-B588-19BEEBDFECB4}"/>
              </a:ext>
            </a:extLst>
          </p:cNvPr>
          <p:cNvSpPr txBox="1">
            <a:spLocks noChangeArrowheads="1"/>
          </p:cNvSpPr>
          <p:nvPr/>
        </p:nvSpPr>
        <p:spPr bwMode="auto">
          <a:xfrm>
            <a:off x="3035300" y="5838473"/>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
        <p:nvSpPr>
          <p:cNvPr id="43" name="TextBox 42">
            <a:extLst>
              <a:ext uri="{FF2B5EF4-FFF2-40B4-BE49-F238E27FC236}">
                <a16:creationId xmlns:a16="http://schemas.microsoft.com/office/drawing/2014/main" id="{DD620190-9A1B-6F4F-9CA9-FE6058324CC7}"/>
              </a:ext>
            </a:extLst>
          </p:cNvPr>
          <p:cNvSpPr txBox="1">
            <a:spLocks noChangeArrowheads="1"/>
          </p:cNvSpPr>
          <p:nvPr/>
        </p:nvSpPr>
        <p:spPr bwMode="auto">
          <a:xfrm>
            <a:off x="4486728" y="6444829"/>
            <a:ext cx="1694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dirty="0">
                <a:solidFill>
                  <a:schemeClr val="bg1"/>
                </a:solidFill>
                <a:latin typeface="Comic Sans MS" charset="0"/>
              </a:rPr>
              <a:t>seconds</a:t>
            </a:r>
          </a:p>
        </p:txBody>
      </p:sp>
    </p:spTree>
    <p:extLst>
      <p:ext uri="{BB962C8B-B14F-4D97-AF65-F5344CB8AC3E}">
        <p14:creationId xmlns:p14="http://schemas.microsoft.com/office/powerpoint/2010/main" val="306222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0.08316 -0.27338 L -3.33333E-6 2.22222E-6 " pathEditMode="relative" rAng="0" ptsTypes="AA">
                                      <p:cBhvr>
                                        <p:cTn id="34" dur="2000" fill="hold"/>
                                        <p:tgtEl>
                                          <p:spTgt spid="38"/>
                                        </p:tgtEl>
                                        <p:attrNameLst>
                                          <p:attrName>ppt_x</p:attrName>
                                          <p:attrName>ppt_y</p:attrName>
                                        </p:attrNameLst>
                                      </p:cBhvr>
                                      <p:rCtr x="4149" y="13657"/>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500"/>
                                        <p:tgtEl>
                                          <p:spTgt spid="3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P spid="32" grpId="0"/>
      <p:bldP spid="35" grpId="0"/>
      <p:bldP spid="42" grpId="0"/>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dirty="0">
                <a:ea typeface="ＭＳ Ｐゴシック" charset="-128"/>
                <a:cs typeface="Helvetica" charset="0"/>
              </a:rPr>
              <a:t>Open the ”Game Template” link </a:t>
            </a:r>
          </a:p>
          <a:p>
            <a:pPr>
              <a:lnSpc>
                <a:spcPct val="150000"/>
              </a:lnSpc>
            </a:pPr>
            <a:r>
              <a:rPr lang="en-US" altLang="en-US" dirty="0">
                <a:ea typeface="ＭＳ Ｐゴシック" charset="-128"/>
                <a:cs typeface="Helvetica" charset="0"/>
              </a:rPr>
              <a:t>Copy &amp; Paste your Images from your copy of the “Defining Values” program &amp;                                  Add your game images!</a:t>
            </a:r>
          </a:p>
          <a:p>
            <a:endParaRPr lang="en-US" altLang="en-US" dirty="0">
              <a:ea typeface="ＭＳ Ｐゴシック" charset="-128"/>
              <a:cs typeface="Helvetica" charset="0"/>
            </a:endParaRPr>
          </a:p>
          <a:p>
            <a:r>
              <a:rPr lang="en-US" altLang="en-US" dirty="0">
                <a:ea typeface="ＭＳ Ｐゴシック" charset="-128"/>
                <a:cs typeface="Helvetica" charset="0"/>
              </a:rPr>
              <a:t>Complete </a:t>
            </a:r>
            <a:r>
              <a:rPr lang="en-US" altLang="en-US" dirty="0">
                <a:latin typeface="Courier" charset="0"/>
                <a:ea typeface="ＭＳ Ｐゴシック" charset="-128"/>
                <a:cs typeface="Helvetica" charset="0"/>
              </a:rPr>
              <a:t>update-target(p. 16)        </a:t>
            </a:r>
            <a:r>
              <a:rPr lang="en-US" altLang="en-US" dirty="0">
                <a:ea typeface="ＭＳ Ｐゴシック" charset="-128"/>
                <a:cs typeface="Helvetica" charset="0"/>
              </a:rPr>
              <a:t> and </a:t>
            </a:r>
            <a:r>
              <a:rPr lang="en-US" altLang="en-US" dirty="0">
                <a:latin typeface="Courier" charset="0"/>
                <a:ea typeface="ＭＳ Ｐゴシック" charset="-128"/>
                <a:cs typeface="Helvetica" charset="0"/>
              </a:rPr>
              <a:t>update-danger(p. 17)</a:t>
            </a:r>
          </a:p>
          <a:p>
            <a:pPr>
              <a:buFont typeface="Wingdings" charset="2"/>
              <a:buNone/>
            </a:pPr>
            <a:endParaRPr lang="en-US" altLang="en-US" dirty="0">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C3545B38-E3BD-7446-B335-B24F3A85C3BC}"/>
              </a:ext>
            </a:extLst>
          </p:cNvPr>
          <p:cNvPicPr>
            <a:picLocks noChangeAspect="1"/>
          </p:cNvPicPr>
          <p:nvPr/>
        </p:nvPicPr>
        <p:blipFill>
          <a:blip r:embed="rId3"/>
          <a:stretch>
            <a:fillRect/>
          </a:stretch>
        </p:blipFill>
        <p:spPr>
          <a:xfrm>
            <a:off x="5791200" y="525463"/>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r>
              <a:rPr lang="en-US" dirty="0"/>
              <a:t>on Page 10</a:t>
            </a:r>
          </a:p>
        </p:txBody>
      </p:sp>
      <p:sp>
        <p:nvSpPr>
          <p:cNvPr id="82946" name="Content Placeholder 2"/>
          <p:cNvSpPr>
            <a:spLocks noGrp="1"/>
          </p:cNvSpPr>
          <p:nvPr>
            <p:ph idx="1"/>
          </p:nvPr>
        </p:nvSpPr>
        <p:spPr/>
        <p:txBody>
          <a:bodyPr/>
          <a:lstStyle/>
          <a:p>
            <a:r>
              <a:rPr lang="en-US" altLang="x-none" sz="2600" dirty="0">
                <a:ea typeface="ＭＳ Ｐゴシック" charset="-128"/>
                <a:cs typeface="Helvetica" charset="0"/>
              </a:rPr>
              <a:t>Sally sells lemonade for $1.75/glass. Describe her </a:t>
            </a:r>
            <a:r>
              <a:rPr lang="en-US" altLang="x-none" sz="2600" b="1" dirty="0">
                <a:ea typeface="ＭＳ Ｐゴシック" charset="-128"/>
                <a:cs typeface="Helvetica" charset="0"/>
              </a:rPr>
              <a:t>revenue</a:t>
            </a:r>
            <a:r>
              <a:rPr lang="en-US" altLang="x-none" sz="2600" dirty="0">
                <a:ea typeface="ＭＳ Ｐゴシック" charset="-128"/>
                <a:cs typeface="Helvetica" charset="0"/>
              </a:rPr>
              <a:t> 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It costs Sally $0.30 to buy the sugar and lemons for each glass of lemonade she sells. Describe her </a:t>
            </a:r>
            <a:r>
              <a:rPr lang="en-US" altLang="x-none" sz="2600" b="1" dirty="0">
                <a:ea typeface="ＭＳ Ｐゴシック" charset="-128"/>
                <a:cs typeface="Helvetica" charset="0"/>
              </a:rPr>
              <a:t>cost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a:p>
            <a:r>
              <a:rPr lang="en-US" altLang="x-none" sz="2600" dirty="0">
                <a:ea typeface="ＭＳ Ｐゴシック" charset="-128"/>
                <a:cs typeface="Helvetica" charset="0"/>
              </a:rPr>
              <a:t>Profit = revenue - cost. Describe Sally’s </a:t>
            </a:r>
            <a:r>
              <a:rPr lang="en-US" altLang="x-none" sz="2600" b="1" dirty="0">
                <a:ea typeface="ＭＳ Ｐゴシック" charset="-128"/>
                <a:cs typeface="Helvetica" charset="0"/>
              </a:rPr>
              <a:t>profit </a:t>
            </a:r>
            <a:r>
              <a:rPr lang="en-US" altLang="x-none" sz="2600" dirty="0">
                <a:ea typeface="ＭＳ Ｐゴシック" charset="-128"/>
                <a:cs typeface="Helvetica" charset="0"/>
              </a:rPr>
              <a:t>as a function of the number of glasses sold.</a:t>
            </a:r>
          </a:p>
          <a:p>
            <a:endParaRPr lang="en-US" altLang="x-none" sz="2600" dirty="0">
              <a:ea typeface="ＭＳ Ｐゴシック" charset="-128"/>
              <a:cs typeface="Helvetica"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Design Recipe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8561" y="2057400"/>
            <a:ext cx="5459278" cy="4100866"/>
          </a:xfrm>
        </p:spPr>
      </p:pic>
      <p:sp>
        <p:nvSpPr>
          <p:cNvPr id="5" name="TextBox 4"/>
          <p:cNvSpPr txBox="1"/>
          <p:nvPr/>
        </p:nvSpPr>
        <p:spPr>
          <a:xfrm>
            <a:off x="2353084" y="1201578"/>
            <a:ext cx="4590231"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dirty="0">
                <a:solidFill>
                  <a:schemeClr val="bg1"/>
                </a:solidFill>
                <a:cs typeface="Helvetica" charset="0"/>
              </a:rPr>
              <a:t>Tri-fold</a:t>
            </a:r>
            <a:r>
              <a:rPr lang="en-US" sz="2600" dirty="0">
                <a:solidFill>
                  <a:schemeClr val="bg1"/>
                </a:solidFill>
              </a:rPr>
              <a:t> a blank piece of paper</a:t>
            </a:r>
          </a:p>
        </p:txBody>
      </p:sp>
    </p:spTree>
    <p:extLst>
      <p:ext uri="{BB962C8B-B14F-4D97-AF65-F5344CB8AC3E}">
        <p14:creationId xmlns:p14="http://schemas.microsoft.com/office/powerpoint/2010/main" val="141817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3650806" y="1765038"/>
            <a:ext cx="5824850" cy="4495800"/>
          </a:xfrm>
        </p:spPr>
      </p:pic>
      <p:sp>
        <p:nvSpPr>
          <p:cNvPr id="5" name="TextBox 4"/>
          <p:cNvSpPr txBox="1"/>
          <p:nvPr/>
        </p:nvSpPr>
        <p:spPr>
          <a:xfrm>
            <a:off x="152400" y="3453132"/>
            <a:ext cx="3063659" cy="492443"/>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600">
                <a:solidFill>
                  <a:schemeClr val="bg1"/>
                </a:solidFill>
              </a:rPr>
              <a:t>Label each section </a:t>
            </a:r>
            <a:endParaRPr lang="en-US" sz="2600" dirty="0">
              <a:solidFill>
                <a:schemeClr val="bg1"/>
              </a:solidFill>
            </a:endParaRPr>
          </a:p>
        </p:txBody>
      </p:sp>
      <p:sp>
        <p:nvSpPr>
          <p:cNvPr id="8" name="Right Arrow 7"/>
          <p:cNvSpPr/>
          <p:nvPr/>
        </p:nvSpPr>
        <p:spPr>
          <a:xfrm rot="18969870">
            <a:off x="2272040" y="1940318"/>
            <a:ext cx="2633093"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48200" y="1113428"/>
            <a:ext cx="3728906"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Contract &amp; Purpose Statement </a:t>
            </a:r>
          </a:p>
        </p:txBody>
      </p:sp>
      <p:sp>
        <p:nvSpPr>
          <p:cNvPr id="10" name="Right Arrow 9"/>
          <p:cNvSpPr/>
          <p:nvPr/>
        </p:nvSpPr>
        <p:spPr>
          <a:xfrm rot="20948162">
            <a:off x="3071834" y="3207181"/>
            <a:ext cx="1424642"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9497" y="3080146"/>
            <a:ext cx="1311578"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a:solidFill>
                  <a:schemeClr val="bg1"/>
                </a:solidFill>
              </a:rPr>
              <a:t>Examples</a:t>
            </a:r>
            <a:endParaRPr lang="en-US" sz="2000" dirty="0">
              <a:solidFill>
                <a:schemeClr val="bg1"/>
              </a:solidFill>
            </a:endParaRPr>
          </a:p>
        </p:txBody>
      </p:sp>
      <p:sp>
        <p:nvSpPr>
          <p:cNvPr id="12" name="TextBox 11"/>
          <p:cNvSpPr txBox="1"/>
          <p:nvPr/>
        </p:nvSpPr>
        <p:spPr>
          <a:xfrm>
            <a:off x="4621833" y="4992085"/>
            <a:ext cx="1255472" cy="400110"/>
          </a:xfrm>
          <a:prstGeom prst="rect">
            <a:avLst/>
          </a:prstGeom>
          <a:noFill/>
        </p:spPr>
        <p:txBody>
          <a:bodyPr wrap="non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a:solidFill>
                  <a:schemeClr val="bg1"/>
                </a:solidFill>
              </a:rPr>
              <a:t>Definition</a:t>
            </a:r>
          </a:p>
        </p:txBody>
      </p:sp>
      <p:sp>
        <p:nvSpPr>
          <p:cNvPr id="13" name="Right Arrow 12"/>
          <p:cNvSpPr/>
          <p:nvPr/>
        </p:nvSpPr>
        <p:spPr>
          <a:xfrm rot="1927077">
            <a:off x="2780588" y="4371545"/>
            <a:ext cx="1884541" cy="6096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0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8" grpId="0" animBg="1"/>
      <p:bldP spid="9" grpId="1"/>
      <p:bldP spid="10" grpId="0" animBg="1"/>
      <p:bldP spid="11"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dirty="0">
                <a:latin typeface="Helvetica" charset="0"/>
                <a:ea typeface="ＭＳ Ｐゴシック" charset="-128"/>
                <a:cs typeface="Helvetica" charset="0"/>
              </a:rPr>
              <a:t>A game of True or False…</a:t>
            </a:r>
          </a:p>
          <a:p>
            <a:r>
              <a:rPr lang="en-US" altLang="en-US" dirty="0">
                <a:latin typeface="Helvetica" charset="0"/>
                <a:ea typeface="ＭＳ Ｐゴシック" charset="-128"/>
                <a:cs typeface="Helvetica" charset="0"/>
              </a:rPr>
              <a:t>Evaluate the following 3 pieces of code:</a:t>
            </a:r>
          </a:p>
          <a:p>
            <a:pPr marL="11113" lvl="1" indent="0">
              <a:buFont typeface="Wingdings" charset="2"/>
              <a:buNone/>
            </a:pPr>
            <a:r>
              <a:rPr lang="en-US" altLang="en-US" dirty="0">
                <a:latin typeface="Courier" charset="0"/>
                <a:ea typeface="ＭＳ Ｐゴシック" charset="-128"/>
                <a:cs typeface="Helvetica" charset="0"/>
              </a:rPr>
              <a:t>  (+  1   4) 	  (*  7   5)	    (&lt;   3  4)</a:t>
            </a:r>
          </a:p>
          <a:p>
            <a:endParaRPr lang="en-US" altLang="en-US" dirty="0">
              <a:latin typeface="Helvetica" charset="0"/>
              <a:ea typeface="ＭＳ Ｐゴシック" charset="-128"/>
              <a:cs typeface="Helvetica" charset="0"/>
            </a:endParaRPr>
          </a:p>
          <a:p>
            <a:r>
              <a:rPr lang="en-US" altLang="en-US" dirty="0">
                <a:latin typeface="Helvetica" charset="0"/>
                <a:ea typeface="ＭＳ Ｐゴシック" charset="-128"/>
                <a:cs typeface="Helvetica" charset="0"/>
              </a:rPr>
              <a:t>Try using other Boolean functions</a:t>
            </a:r>
          </a:p>
          <a:p>
            <a:pPr marL="11113" lvl="1" indent="0"/>
            <a:r>
              <a:rPr lang="en-US" altLang="en-US" dirty="0">
                <a:latin typeface="Helvetica" charset="0"/>
                <a:ea typeface="ＭＳ Ｐゴシック" charset="-128"/>
                <a:cs typeface="Helvetica" charset="0"/>
              </a:rPr>
              <a:t>There’s also </a:t>
            </a:r>
            <a:r>
              <a:rPr lang="en-US" altLang="en-US" dirty="0">
                <a:latin typeface="Courier" charset="0"/>
                <a:ea typeface="ＭＳ Ｐゴシック" charset="-128"/>
                <a:cs typeface="Helvetica" charset="0"/>
              </a:rPr>
              <a:t>string=?</a:t>
            </a:r>
          </a:p>
          <a:p>
            <a:pPr marL="11113" lvl="1" indent="0"/>
            <a:endParaRPr lang="en-US" altLang="en-US" dirty="0">
              <a:latin typeface="Courier" charset="0"/>
              <a:ea typeface="ＭＳ Ｐゴシック" charset="-128"/>
              <a:cs typeface="Helvetica" charset="0"/>
            </a:endParaRPr>
          </a:p>
          <a:p>
            <a:r>
              <a:rPr lang="en-US" altLang="en-US" dirty="0">
                <a:latin typeface="Helvetica" charset="0"/>
                <a:ea typeface="ＭＳ Ｐゴシック" charset="-128"/>
                <a:cs typeface="Helvetica" charset="0"/>
              </a:rPr>
              <a:t>Open ‘Sam the Butterfly’ in Bootstrap Starter File</a:t>
            </a:r>
          </a:p>
          <a:p>
            <a:pPr marL="11113" lvl="1" indent="0"/>
            <a:r>
              <a:rPr lang="en-US" altLang="en-US" dirty="0">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pic>
        <p:nvPicPr>
          <p:cNvPr id="5" name="Picture 4">
            <a:extLst>
              <a:ext uri="{FF2B5EF4-FFF2-40B4-BE49-F238E27FC236}">
                <a16:creationId xmlns:a16="http://schemas.microsoft.com/office/drawing/2014/main" id="{26AE8872-3010-3A4E-B329-B49C177DF1C8}"/>
              </a:ext>
            </a:extLst>
          </p:cNvPr>
          <p:cNvPicPr>
            <a:picLocks noChangeAspect="1"/>
          </p:cNvPicPr>
          <p:nvPr/>
        </p:nvPicPr>
        <p:blipFill>
          <a:blip r:embed="rId3"/>
          <a:stretch>
            <a:fillRect/>
          </a:stretch>
        </p:blipFill>
        <p:spPr>
          <a:xfrm>
            <a:off x="5925015" y="2559844"/>
            <a:ext cx="33528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85118"/>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899" y="1683544"/>
            <a:ext cx="2133600" cy="213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 2 Review – The Design Recipe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1219200"/>
            <a:ext cx="6781800" cy="5086350"/>
          </a:xfrm>
        </p:spPr>
      </p:pic>
    </p:spTree>
    <p:extLst>
      <p:ext uri="{BB962C8B-B14F-4D97-AF65-F5344CB8AC3E}">
        <p14:creationId xmlns:p14="http://schemas.microsoft.com/office/powerpoint/2010/main" val="33885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pic>
        <p:nvPicPr>
          <p:cNvPr id="4" name="Picture 3">
            <a:extLst>
              <a:ext uri="{FF2B5EF4-FFF2-40B4-BE49-F238E27FC236}">
                <a16:creationId xmlns:a16="http://schemas.microsoft.com/office/drawing/2014/main" id="{D3B88754-9B65-9441-9F95-D9F70B44FF62}"/>
              </a:ext>
            </a:extLst>
          </p:cNvPr>
          <p:cNvPicPr>
            <a:picLocks noChangeAspect="1"/>
          </p:cNvPicPr>
          <p:nvPr/>
        </p:nvPicPr>
        <p:blipFill>
          <a:blip r:embed="rId3"/>
          <a:stretch>
            <a:fillRect/>
          </a:stretch>
        </p:blipFill>
        <p:spPr>
          <a:xfrm>
            <a:off x="3048000" y="-232172"/>
            <a:ext cx="2854325" cy="2140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3871613383"/>
              </p:ext>
            </p:extLst>
          </p:nvPr>
        </p:nvGraphicFramePr>
        <p:xfrm>
          <a:off x="1066800" y="5257800"/>
          <a:ext cx="6096000" cy="1524000"/>
        </p:xfrm>
        <a:graphic>
          <a:graphicData uri="http://schemas.openxmlformats.org/drawingml/2006/table">
            <a:tbl>
              <a:tblPr/>
              <a:tblGrid>
                <a:gridCol w="3429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 10.50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9546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“cheese”	</a:t>
            </a:r>
          </a:p>
        </p:txBody>
      </p:sp>
      <p:sp>
        <p:nvSpPr>
          <p:cNvPr id="10" name="TextBox 9"/>
          <p:cNvSpPr txBox="1">
            <a:spLocks noChangeArrowheads="1"/>
          </p:cNvSpPr>
          <p:nvPr/>
        </p:nvSpPr>
        <p:spPr bwMode="auto">
          <a:xfrm>
            <a:off x="1066800" y="2978150"/>
            <a:ext cx="2712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cost                       “pepperoni”</a:t>
            </a:r>
          </a:p>
        </p:txBody>
      </p:sp>
      <p:sp>
        <p:nvSpPr>
          <p:cNvPr id="13" name="TextBox 12"/>
          <p:cNvSpPr txBox="1">
            <a:spLocks noChangeArrowheads="1"/>
          </p:cNvSpPr>
          <p:nvPr/>
        </p:nvSpPr>
        <p:spPr bwMode="auto">
          <a:xfrm>
            <a:off x="5553075" y="2438400"/>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  9.00</a:t>
            </a:r>
          </a:p>
        </p:txBody>
      </p:sp>
      <p:sp>
        <p:nvSpPr>
          <p:cNvPr id="14" name="TextBox 13"/>
          <p:cNvSpPr txBox="1">
            <a:spLocks noChangeArrowheads="1"/>
          </p:cNvSpPr>
          <p:nvPr/>
        </p:nvSpPr>
        <p:spPr bwMode="auto">
          <a:xfrm>
            <a:off x="5638800" y="2935288"/>
            <a:ext cx="6367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dirty="0">
                <a:solidFill>
                  <a:schemeClr val="bg1"/>
                </a:solidFill>
                <a:latin typeface="Comic Sans MS" charset="0"/>
              </a:rPr>
              <a:t>10.50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pic>
        <p:nvPicPr>
          <p:cNvPr id="93221" name="Picture 25"/>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dirty="0">
                <a:latin typeface="Comic Sans MS" charset="0"/>
              </a:rPr>
              <a:t>(string=?   topping   “cheese”)</a:t>
            </a:r>
          </a:p>
          <a:p>
            <a:pPr>
              <a:lnSpc>
                <a:spcPct val="150000"/>
              </a:lnSpc>
              <a:spcBef>
                <a:spcPct val="0"/>
              </a:spcBef>
              <a:buClrTx/>
              <a:buSzTx/>
              <a:buFontTx/>
              <a:buNone/>
            </a:pPr>
            <a:r>
              <a:rPr lang="en-US" altLang="en-US" sz="1400" dirty="0">
                <a:latin typeface="Comic Sans MS" charset="0"/>
              </a:rPr>
              <a:t>(string=?   topping   “pepperoni”)</a:t>
            </a:r>
          </a:p>
          <a:p>
            <a:pPr>
              <a:lnSpc>
                <a:spcPct val="150000"/>
              </a:lnSpc>
              <a:spcBef>
                <a:spcPct val="0"/>
              </a:spcBef>
              <a:buClrTx/>
              <a:buSzTx/>
              <a:buFontTx/>
              <a:buNone/>
            </a:pPr>
            <a:r>
              <a:rPr lang="en-US" altLang="en-US" sz="1400" dirty="0">
                <a:latin typeface="Comic Sans MS" charset="0"/>
              </a:rPr>
              <a:t>(string=?   topping   “chicken”)</a:t>
            </a:r>
          </a:p>
          <a:p>
            <a:pPr>
              <a:lnSpc>
                <a:spcPct val="150000"/>
              </a:lnSpc>
              <a:spcBef>
                <a:spcPct val="0"/>
              </a:spcBef>
              <a:buClrTx/>
              <a:buSzTx/>
              <a:buFontTx/>
              <a:buNone/>
            </a:pPr>
            <a:r>
              <a:rPr lang="en-US" altLang="en-US" sz="1400" dirty="0">
                <a:latin typeface="Comic Sans MS" charset="0"/>
              </a:rPr>
              <a:t>(string=?   topping   “broccoli”)</a:t>
            </a:r>
          </a:p>
          <a:p>
            <a:pPr>
              <a:lnSpc>
                <a:spcPct val="150000"/>
              </a:lnSpc>
              <a:spcBef>
                <a:spcPct val="0"/>
              </a:spcBef>
              <a:buClrTx/>
              <a:buSzTx/>
              <a:buFontTx/>
              <a:buNone/>
            </a:pPr>
            <a:endParaRPr lang="en-US" altLang="en-US" sz="1400" dirty="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638688" y="23749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95563" y="243363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dirty="0">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pic>
        <p:nvPicPr>
          <p:cNvPr id="5" name="Picture 4">
            <a:extLst>
              <a:ext uri="{FF2B5EF4-FFF2-40B4-BE49-F238E27FC236}">
                <a16:creationId xmlns:a16="http://schemas.microsoft.com/office/drawing/2014/main" id="{7814CF92-D994-6449-AA88-CB906B358A8C}"/>
              </a:ext>
            </a:extLst>
          </p:cNvPr>
          <p:cNvPicPr>
            <a:picLocks noChangeAspect="1"/>
          </p:cNvPicPr>
          <p:nvPr/>
        </p:nvPicPr>
        <p:blipFill>
          <a:blip r:embed="rId10"/>
          <a:stretch>
            <a:fillRect/>
          </a:stretch>
        </p:blipFill>
        <p:spPr>
          <a:xfrm>
            <a:off x="6692371" y="4002088"/>
            <a:ext cx="2518833" cy="188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0" presetClass="entr" presetSubtype="0" fill="hold"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67</a:t>
            </a:fld>
            <a:endParaRPr lang="en-US" altLang="en-US" sz="1200">
              <a:solidFill>
                <a:srgbClr val="D38E27"/>
              </a:solidFill>
              <a:latin typeface="Arial" charset="0"/>
            </a:endParaRPr>
          </a:p>
        </p:txBody>
      </p:sp>
      <p:pic>
        <p:nvPicPr>
          <p:cNvPr id="9423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68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dirty="0">
                <a:ea typeface="ＭＳ Ｐゴシック" charset="-128"/>
                <a:cs typeface="Helvetica" charset="0"/>
              </a:rPr>
              <a:t>Share your programs!</a:t>
            </a:r>
          </a:p>
          <a:p>
            <a:pPr>
              <a:spcAft>
                <a:spcPts val="2000"/>
              </a:spcAft>
            </a:pPr>
            <a:r>
              <a:rPr lang="en-US" altLang="en-US" dirty="0">
                <a:ea typeface="ＭＳ Ｐゴシック" charset="-128"/>
                <a:cs typeface="Helvetica" charset="0"/>
              </a:rPr>
              <a:t>Practice submitting as a HW Assignment</a:t>
            </a:r>
          </a:p>
          <a:p>
            <a:pPr>
              <a:spcAft>
                <a:spcPts val="2000"/>
              </a:spcAft>
            </a:pPr>
            <a:r>
              <a:rPr lang="en-US" altLang="en-US" dirty="0">
                <a:ea typeface="ＭＳ Ｐゴシック" charset="-128"/>
                <a:cs typeface="Helvetica" charset="0"/>
              </a:rPr>
              <a:t>Use the “tilt” </a:t>
            </a:r>
            <a:r>
              <a:rPr lang="en-US" altLang="en-US" dirty="0" err="1">
                <a:ea typeface="ＭＳ Ｐゴシック" charset="-128"/>
                <a:cs typeface="Helvetica" charset="0"/>
              </a:rPr>
              <a:t>teachpack</a:t>
            </a:r>
            <a:r>
              <a:rPr lang="en-US" altLang="en-US" dirty="0">
                <a:ea typeface="ＭＳ Ｐゴシック" charset="-128"/>
                <a:cs typeface="Helvetica" charset="0"/>
              </a:rPr>
              <a:t> to support phones/tablets</a:t>
            </a:r>
          </a:p>
          <a:p>
            <a:pPr>
              <a:spcAft>
                <a:spcPts val="2000"/>
              </a:spcAft>
            </a:pPr>
            <a:r>
              <a:rPr lang="en-US" altLang="en-US" dirty="0">
                <a:ea typeface="ＭＳ Ｐゴシック" charset="-128"/>
                <a:cs typeface="Helvetica" charset="0"/>
              </a:rPr>
              <a:t>Add data structures to support 2d motion and graphing</a:t>
            </a:r>
          </a:p>
          <a:p>
            <a:pPr>
              <a:spcAft>
                <a:spcPts val="2000"/>
              </a:spcAft>
            </a:pPr>
            <a:r>
              <a:rPr lang="en-US" altLang="en-US" dirty="0">
                <a:ea typeface="ＭＳ Ｐゴシック" charset="-128"/>
                <a:cs typeface="Helvetica" charset="0"/>
              </a:rPr>
              <a:t>Building on what you know…</a:t>
            </a:r>
            <a:r>
              <a:rPr lang="en-US" altLang="en-US" dirty="0">
                <a:ea typeface="ＭＳ Ｐゴシック" charset="-128"/>
                <a:cs typeface="Helvetica" charset="0"/>
                <a:hlinkClick r:id="rId3"/>
              </a:rPr>
              <a:t>all the way to college</a:t>
            </a:r>
            <a:endParaRPr lang="en-US" altLang="en-US" dirty="0">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70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72</a:t>
            </a:fld>
            <a:endParaRPr lang="en-US" altLang="en-US" sz="1200">
              <a:solidFill>
                <a:srgbClr val="D38E27"/>
              </a:solidFill>
              <a:latin typeface="Aria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73</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You’ll need access to a computer lab</a:t>
            </a:r>
          </a:p>
          <a:p>
            <a:pPr>
              <a:spcAft>
                <a:spcPts val="2000"/>
              </a:spcAft>
            </a:pPr>
            <a:r>
              <a:rPr lang="en-US" altLang="en-US" dirty="0">
                <a:latin typeface="Helvetica" charset="0"/>
                <a:ea typeface="ＭＳ Ｐゴシック" charset="-128"/>
                <a:cs typeface="Helvetica" charset="0"/>
              </a:rPr>
              <a:t>You’ll need Google accounts</a:t>
            </a:r>
          </a:p>
          <a:p>
            <a:pPr>
              <a:spcAft>
                <a:spcPts val="2000"/>
              </a:spcAft>
            </a:pPr>
            <a:r>
              <a:rPr lang="en-US" altLang="en-US" dirty="0">
                <a:latin typeface="Helvetica" charset="0"/>
                <a:ea typeface="ＭＳ Ｐゴシック" charset="-128"/>
                <a:cs typeface="Helvetica" charset="0"/>
              </a:rPr>
              <a:t>Join our Google Group for questions and answers</a:t>
            </a:r>
          </a:p>
          <a:p>
            <a:pPr>
              <a:spcAft>
                <a:spcPts val="2000"/>
              </a:spcAft>
            </a:pPr>
            <a:r>
              <a:rPr lang="en-US" altLang="en-US" dirty="0">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74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75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77</a:t>
            </a:fld>
            <a:endParaRPr lang="en-US" altLang="en-US" sz="1200">
              <a:solidFill>
                <a:srgbClr val="D38E27"/>
              </a:solidFill>
              <a:latin typeface="Arial" charset="0"/>
            </a:endParaRPr>
          </a:p>
        </p:txBody>
      </p:sp>
      <p:pic>
        <p:nvPicPr>
          <p:cNvPr id="10752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dirty="0">
                <a:solidFill>
                  <a:schemeClr val="bg1"/>
                </a:solidFill>
                <a:latin typeface="Arial" charset="0"/>
              </a:rPr>
              <a:t> / </a:t>
            </a:r>
            <a:r>
              <a:rPr lang="en-US" altLang="en-US" sz="2400" dirty="0" err="1">
                <a:solidFill>
                  <a:schemeClr val="bg1"/>
                </a:solidFill>
                <a:latin typeface="Arial" charset="0"/>
              </a:rPr>
              <a:t>BootstrapWorld</a:t>
            </a:r>
            <a:endParaRPr lang="en-US" altLang="en-US" sz="2400" dirty="0">
              <a:solidFill>
                <a:schemeClr val="bg1"/>
              </a:solidFill>
              <a:latin typeface="Arial" charset="0"/>
            </a:endParaRP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467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Group photo!</a:t>
            </a:r>
          </a:p>
        </p:txBody>
      </p:sp>
    </p:spTree>
    <p:extLst>
      <p:ext uri="{BB962C8B-B14F-4D97-AF65-F5344CB8AC3E}">
        <p14:creationId xmlns:p14="http://schemas.microsoft.com/office/powerpoint/2010/main" val="131033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762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54885"/>
            <a:ext cx="5507142" cy="1354815"/>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121685"/>
            <a:ext cx="5791200" cy="5791200"/>
          </a:xfrm>
          <a:prstGeom prst="rect">
            <a:avLst/>
          </a:prstGeom>
        </p:spPr>
      </p:pic>
    </p:spTree>
    <p:extLst>
      <p:ext uri="{BB962C8B-B14F-4D97-AF65-F5344CB8AC3E}">
        <p14:creationId xmlns:p14="http://schemas.microsoft.com/office/powerpoint/2010/main" val="152931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a16="http://schemas.microsoft.com/office/drawing/2014/main" val="20000"/>
                    </a:ext>
                  </a:extLst>
                </a:gridCol>
                <a:gridCol w="805212">
                  <a:extLst>
                    <a:ext uri="{9D8B030D-6E8A-4147-A177-3AD203B41FA5}">
                      <a16:colId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dirty="0"/>
              <a:t>Workshop Evaluation</a:t>
            </a:r>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89053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51E4-23E2-734E-9507-A68264E2A227}"/>
              </a:ext>
            </a:extLst>
          </p:cNvPr>
          <p:cNvSpPr>
            <a:spLocks noGrp="1"/>
          </p:cNvSpPr>
          <p:nvPr>
            <p:ph type="title"/>
          </p:nvPr>
        </p:nvSpPr>
        <p:spPr/>
        <p:txBody>
          <a:bodyPr/>
          <a:lstStyle/>
          <a:p>
            <a:r>
              <a:rPr lang="en-US"/>
              <a:t>Workshop Certificate</a:t>
            </a:r>
            <a:endParaRPr lang="en-US" dirty="0"/>
          </a:p>
        </p:txBody>
      </p:sp>
      <p:sp>
        <p:nvSpPr>
          <p:cNvPr id="6" name="Content Placeholder 5">
            <a:extLst>
              <a:ext uri="{FF2B5EF4-FFF2-40B4-BE49-F238E27FC236}">
                <a16:creationId xmlns:a16="http://schemas.microsoft.com/office/drawing/2014/main" id="{B2E13A62-5932-D649-985C-3884B90823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880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Overr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56867</TotalTime>
  <Words>7080</Words>
  <Application>Microsoft Macintosh PowerPoint</Application>
  <PresentationFormat>On-screen Show (4:3)</PresentationFormat>
  <Paragraphs>1457</Paragraphs>
  <Slides>81</Slides>
  <Notes>77</Notes>
  <HiddenSlides>1</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8" baseType="lpstr">
      <vt:lpstr>ＭＳ ゴシック</vt:lpstr>
      <vt:lpstr>ＭＳ Ｐゴシック</vt:lpstr>
      <vt:lpstr>Arial</vt:lpstr>
      <vt:lpstr>Century Gothic</vt:lpstr>
      <vt:lpstr>Comic Sans MS</vt:lpstr>
      <vt:lpstr>Courier</vt:lpstr>
      <vt:lpstr>Courier New</vt:lpstr>
      <vt:lpstr>Franklin Gothic Book</vt:lpstr>
      <vt:lpstr>Franklin Gothic Medium</vt:lpstr>
      <vt:lpstr>Gill Sans MT</vt:lpstr>
      <vt:lpstr>Helvetica</vt:lpstr>
      <vt:lpstr>Times New Roman</vt:lpstr>
      <vt:lpstr>Trebuchet MS</vt:lpstr>
      <vt:lpstr>Wingdings</vt:lpstr>
      <vt:lpstr>Wingdings 2</vt:lpstr>
      <vt:lpstr>Trek</vt:lpstr>
      <vt:lpstr>Equation</vt:lpstr>
      <vt:lpstr>PowerPoint Presentation</vt:lpstr>
      <vt:lpstr>Bootstrap:Algebra</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Take a look around the room</vt:lpstr>
      <vt:lpstr>8 Mathematical Practices</vt:lpstr>
      <vt:lpstr>Jo Boaler’s Norms for  a Positive Math Mindset Culture</vt:lpstr>
      <vt:lpstr>Connections &amp; Communicating</vt:lpstr>
      <vt:lpstr>Setting up your classroom</vt:lpstr>
      <vt:lpstr>Unit 1</vt:lpstr>
      <vt:lpstr>PowerPoint Presentation</vt:lpstr>
      <vt:lpstr>Ninja Cat  - Notice &amp; Wonder</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More Review</vt:lpstr>
      <vt:lpstr>Defining Functions(p.9)</vt:lpstr>
      <vt:lpstr>Defining Functions(p. 9)</vt:lpstr>
      <vt:lpstr>Type bc into a new program</vt:lpstr>
      <vt:lpstr>Day 1 Review</vt:lpstr>
      <vt:lpstr>Unit 4</vt:lpstr>
      <vt:lpstr>Rocket-Height  - Notice &amp; Wonder</vt:lpstr>
      <vt:lpstr>Word Problem: rocket-height</vt:lpstr>
      <vt:lpstr>Challenges</vt:lpstr>
      <vt:lpstr>Practice</vt:lpstr>
      <vt:lpstr>Unit 5</vt:lpstr>
      <vt:lpstr>Animating your Characters</vt:lpstr>
      <vt:lpstr>For Practice…on Page 10</vt:lpstr>
      <vt:lpstr>Activity: Design Recipe</vt:lpstr>
      <vt:lpstr>Activity: Design Recipe</vt:lpstr>
      <vt:lpstr>Unit 6</vt:lpstr>
      <vt:lpstr>True and False…</vt:lpstr>
      <vt:lpstr>safe-left?</vt:lpstr>
      <vt:lpstr>Finishing onscreen?</vt:lpstr>
      <vt:lpstr>PowerPoint Presentation</vt:lpstr>
      <vt:lpstr>Day 2 Review – The Design Recipe</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PowerPoint Presentation</vt:lpstr>
      <vt:lpstr>We’d like your feedback!</vt:lpstr>
      <vt:lpstr>Workshop Evaluation</vt:lpstr>
      <vt:lpstr>Workshop Certificate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Ed Campos</cp:lastModifiedBy>
  <cp:revision>165</cp:revision>
  <cp:lastPrinted>2017-10-01T19:56:56Z</cp:lastPrinted>
  <dcterms:created xsi:type="dcterms:W3CDTF">2015-08-09T14:46:48Z</dcterms:created>
  <dcterms:modified xsi:type="dcterms:W3CDTF">2018-08-20T19:38:56Z</dcterms:modified>
  <cp:category/>
</cp:coreProperties>
</file>